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0" r:id="rId2"/>
    <p:sldId id="268" r:id="rId3"/>
    <p:sldId id="262" r:id="rId4"/>
    <p:sldId id="263" r:id="rId5"/>
    <p:sldId id="264" r:id="rId6"/>
    <p:sldId id="266" r:id="rId7"/>
    <p:sldId id="267" r:id="rId8"/>
    <p:sldId id="257" r:id="rId9"/>
    <p:sldId id="269" r:id="rId10"/>
    <p:sldId id="270" r:id="rId11"/>
    <p:sldId id="271" r:id="rId12"/>
    <p:sldId id="272" r:id="rId13"/>
    <p:sldId id="265" r:id="rId14"/>
    <p:sldId id="258" r:id="rId15"/>
  </p:sldIdLst>
  <p:sldSz cx="9144000" cy="6858000" type="screen4x3"/>
  <p:notesSz cx="6858000" cy="99456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8" autoAdjust="0"/>
    <p:restoredTop sz="94660"/>
  </p:normalViewPr>
  <p:slideViewPr>
    <p:cSldViewPr>
      <p:cViewPr>
        <p:scale>
          <a:sx n="90" d="100"/>
          <a:sy n="90" d="100"/>
        </p:scale>
        <p:origin x="-642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96E4F-98A3-4FD1-8D72-CD9DA886C65A}" type="datetimeFigureOut">
              <a:rPr lang="de-AT" smtClean="0"/>
              <a:t>27.05.2016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9D7FC-61BF-4A0F-A9DF-00D98D58DA5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67455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03A4-A253-4AA6-A8A0-D74C21D81F88}" type="datetime1">
              <a:rPr lang="de-AT" smtClean="0"/>
              <a:t>27.05.2016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FD6D-72D6-47D7-B3A3-371A4AC419E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6164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4771-4C10-4550-BD8F-86B631B3681F}" type="datetime1">
              <a:rPr lang="de-AT" smtClean="0"/>
              <a:t>27.05.2016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FD6D-72D6-47D7-B3A3-371A4AC419E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4009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9C7F-D47F-4DCF-A61F-7F18FE8DC8D3}" type="datetime1">
              <a:rPr lang="de-AT" smtClean="0"/>
              <a:t>27.05.2016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FD6D-72D6-47D7-B3A3-371A4AC419E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658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F3ABE-605B-47F4-9283-B166E29006E7}" type="datetime1">
              <a:rPr lang="de-AT" smtClean="0"/>
              <a:t>27.05.2016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FD6D-72D6-47D7-B3A3-371A4AC419E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6642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EB3DC-2A74-4E72-8984-8FCAFFE191E3}" type="datetime1">
              <a:rPr lang="de-AT" smtClean="0"/>
              <a:t>27.05.2016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FD6D-72D6-47D7-B3A3-371A4AC419E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432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0A8A-D722-4685-A2E6-F4A5CF011947}" type="datetime1">
              <a:rPr lang="de-AT" smtClean="0"/>
              <a:t>27.05.2016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FD6D-72D6-47D7-B3A3-371A4AC419E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842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52DD-1F8F-425B-9AFF-F807E9A3715F}" type="datetime1">
              <a:rPr lang="de-AT" smtClean="0"/>
              <a:t>27.05.2016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FD6D-72D6-47D7-B3A3-371A4AC419E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4478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8460-29B8-428B-BC91-9274008A1D5B}" type="datetime1">
              <a:rPr lang="de-AT" smtClean="0"/>
              <a:t>27.05.2016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FD6D-72D6-47D7-B3A3-371A4AC419E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096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2E43-40EC-42BD-93F7-B582B01F25B6}" type="datetime1">
              <a:rPr lang="de-AT" smtClean="0"/>
              <a:t>27.05.2016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FD6D-72D6-47D7-B3A3-371A4AC419E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893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3D4E-2ABB-454D-8485-259B2D840BB8}" type="datetime1">
              <a:rPr lang="de-AT" smtClean="0"/>
              <a:t>27.05.2016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FD6D-72D6-47D7-B3A3-371A4AC419E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5083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464E-6F38-4AE9-94D1-9DF97A56BFAD}" type="datetime1">
              <a:rPr lang="de-AT" smtClean="0"/>
              <a:t>27.05.2016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FD6D-72D6-47D7-B3A3-371A4AC419E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219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85626-46F9-4EA5-95A3-E930069C6271}" type="datetime1">
              <a:rPr lang="de-AT" smtClean="0"/>
              <a:t>27.05.2016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1FD6D-72D6-47D7-B3A3-371A4AC419E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7873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weltdachverband.at/fileadmin/user_upload/pdfs/Veranstaltungen/PPWinkelmeier.pdf" TargetMode="External"/><Relationship Id="rId2" Type="http://schemas.openxmlformats.org/officeDocument/2006/relationships/hyperlink" Target="http://de.wikipedia.org/wiki/%C3%96sterreichische_Donaukraftwerk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.wikipedia.org/wiki/Windenergi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aonline.ch/pages/edu/cli3/glocli_warming1111.html" TargetMode="External"/><Relationship Id="rId3" Type="http://schemas.openxmlformats.org/officeDocument/2006/relationships/hyperlink" Target="http://www.raonline.ch/pages/edu/cli2/wearep03a.html" TargetMode="External"/><Relationship Id="rId7" Type="http://schemas.openxmlformats.org/officeDocument/2006/relationships/hyperlink" Target="http://www.raonline.ch/pages/edu/cli2/glocli_greenhousegas02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aonline.ch/pages/edu/st2/combi03a.html" TargetMode="External"/><Relationship Id="rId5" Type="http://schemas.openxmlformats.org/officeDocument/2006/relationships/hyperlink" Target="http://www.raonline.ch/pages/edu/cligal/cloudKS00.html" TargetMode="External"/><Relationship Id="rId4" Type="http://schemas.openxmlformats.org/officeDocument/2006/relationships/hyperlink" Target="http://www.raonline.ch/pages/edu/cligal/cloudCI00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92495" y="260648"/>
            <a:ext cx="799288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000" dirty="0" smtClean="0"/>
              <a:t>Das Projekt  3. Piste am Flughafen Wien – Schwechat</a:t>
            </a:r>
          </a:p>
          <a:p>
            <a:pPr algn="ctr"/>
            <a:r>
              <a:rPr lang="de-AT" sz="1600" dirty="0" smtClean="0"/>
              <a:t>Brigitte </a:t>
            </a:r>
            <a:r>
              <a:rPr lang="de-AT" sz="1600" dirty="0" err="1" smtClean="0"/>
              <a:t>Buschbeck</a:t>
            </a:r>
            <a:r>
              <a:rPr lang="de-AT" sz="1600" dirty="0" smtClean="0"/>
              <a:t>,  ANTIFLUGLÄRMGEMEINSCHAFT (AFLG),  Linz, 5.März 2016</a:t>
            </a:r>
            <a:endParaRPr lang="de-AT" sz="1600" dirty="0"/>
          </a:p>
        </p:txBody>
      </p:sp>
      <p:sp>
        <p:nvSpPr>
          <p:cNvPr id="2" name="Textfeld 1"/>
          <p:cNvSpPr txBox="1"/>
          <p:nvPr/>
        </p:nvSpPr>
        <p:spPr>
          <a:xfrm>
            <a:off x="685191" y="1202657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u="sng" dirty="0" smtClean="0"/>
              <a:t>1. Das Projekt:</a:t>
            </a:r>
            <a:endParaRPr lang="de-AT" sz="20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755506" cy="5464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/>
          <p:nvPr/>
        </p:nvPicPr>
        <p:blipFill>
          <a:blip r:embed="rId3"/>
          <a:stretch>
            <a:fillRect/>
          </a:stretch>
        </p:blipFill>
        <p:spPr>
          <a:xfrm>
            <a:off x="324337" y="2132856"/>
            <a:ext cx="4034654" cy="371614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37802" y="5966606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smtClean="0"/>
              <a:t>Neue Piste </a:t>
            </a:r>
            <a:r>
              <a:rPr lang="de-AT" sz="1600" dirty="0"/>
              <a:t>11R/29L: Länge </a:t>
            </a:r>
            <a:r>
              <a:rPr lang="de-AT" sz="1600" dirty="0" smtClean="0"/>
              <a:t>3680m</a:t>
            </a:r>
            <a:endParaRPr lang="de-AT" sz="16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FD6D-72D6-47D7-B3A3-371A4AC419EA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466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403648" y="188640"/>
            <a:ext cx="6356350" cy="6545262"/>
            <a:chOff x="476672" y="1619672"/>
            <a:chExt cx="6356350" cy="6545262"/>
          </a:xfrm>
        </p:grpSpPr>
        <p:pic>
          <p:nvPicPr>
            <p:cNvPr id="3" name="Picture 4" descr="flugpers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672" y="1619672"/>
              <a:ext cx="6356350" cy="6545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feld 3"/>
            <p:cNvSpPr txBox="1">
              <a:spLocks noChangeArrowheads="1"/>
            </p:cNvSpPr>
            <p:nvPr/>
          </p:nvSpPr>
          <p:spPr bwMode="auto">
            <a:xfrm>
              <a:off x="1052736" y="5891074"/>
              <a:ext cx="1944216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12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12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12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12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12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12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12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12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124" charset="0"/>
                </a:defRPr>
              </a:lvl9pPr>
            </a:lstStyle>
            <a:p>
              <a:r>
                <a:rPr lang="de-AT" sz="3200" b="1" i="1" dirty="0" smtClean="0">
                  <a:solidFill>
                    <a:srgbClr val="FF0000"/>
                  </a:solidFill>
                </a:rPr>
                <a:t>KEINE</a:t>
              </a:r>
              <a:r>
                <a:rPr lang="de-AT" sz="3200" b="1" i="1" dirty="0">
                  <a:solidFill>
                    <a:srgbClr val="FF0000"/>
                  </a:solidFill>
                </a:rPr>
                <a:t> 3. </a:t>
              </a:r>
              <a:r>
                <a:rPr lang="de-AT" sz="3200" b="1" i="1" dirty="0" smtClean="0">
                  <a:solidFill>
                    <a:srgbClr val="FF0000"/>
                  </a:solidFill>
                </a:rPr>
                <a:t>PISTE !!</a:t>
              </a:r>
              <a:endParaRPr lang="de-AT" sz="3200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FD6D-72D6-47D7-B3A3-371A4AC419EA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402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FD6D-72D6-47D7-B3A3-371A4AC419EA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1377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2656"/>
            <a:ext cx="8575227" cy="60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FD6D-72D6-47D7-B3A3-371A4AC419EA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404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27584" y="40466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u="sng" dirty="0" smtClean="0"/>
              <a:t>2. Das  Klima- Problem:</a:t>
            </a:r>
          </a:p>
        </p:txBody>
      </p:sp>
      <p:pic>
        <p:nvPicPr>
          <p:cNvPr id="5" name="Grafik 4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884308"/>
            <a:ext cx="7992888" cy="5976664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7740352" y="758607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smtClean="0"/>
              <a:t>heute</a:t>
            </a:r>
            <a:endParaRPr lang="de-AT" sz="16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FD6D-72D6-47D7-B3A3-371A4AC419EA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454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67544" y="980728"/>
            <a:ext cx="734481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/>
              <a:t>Quellennachweis:</a:t>
            </a:r>
          </a:p>
          <a:p>
            <a:pPr lvl="0"/>
            <a:r>
              <a:rPr lang="de-AT" sz="1200" dirty="0" smtClean="0"/>
              <a:t>1.) Zehnter Umweltkontrollbericht, Klimaschutz, Umweltbundesamt, 2013</a:t>
            </a:r>
          </a:p>
          <a:p>
            <a:pPr lvl="0"/>
            <a:r>
              <a:rPr lang="de-AT" sz="1200" dirty="0" smtClean="0"/>
              <a:t>2.) UVE, Einreichunterlagen zur 3. Piste, Fachbeitrag Klima; Revision01, S34, Tab.3</a:t>
            </a:r>
          </a:p>
          <a:p>
            <a:r>
              <a:rPr lang="de-AT" sz="1200" dirty="0" smtClean="0"/>
              <a:t>3.) </a:t>
            </a:r>
            <a:r>
              <a:rPr lang="de-AT" sz="1200" dirty="0" err="1" smtClean="0"/>
              <a:t>Aviation</a:t>
            </a:r>
            <a:r>
              <a:rPr lang="de-AT" sz="1200" dirty="0" smtClean="0"/>
              <a:t> </a:t>
            </a:r>
            <a:r>
              <a:rPr lang="de-AT" sz="1200" dirty="0" err="1" smtClean="0"/>
              <a:t>radiative</a:t>
            </a:r>
            <a:r>
              <a:rPr lang="de-AT" sz="1200" dirty="0" smtClean="0"/>
              <a:t> </a:t>
            </a:r>
            <a:r>
              <a:rPr lang="de-AT" sz="1200" dirty="0" err="1" smtClean="0"/>
              <a:t>forcing</a:t>
            </a:r>
            <a:r>
              <a:rPr lang="de-AT" sz="1200" dirty="0" smtClean="0"/>
              <a:t> </a:t>
            </a:r>
            <a:r>
              <a:rPr lang="de-AT" sz="1200" dirty="0" err="1" smtClean="0"/>
              <a:t>components</a:t>
            </a:r>
            <a:r>
              <a:rPr lang="de-AT" sz="1200" dirty="0" smtClean="0"/>
              <a:t> in 2005. Meeting </a:t>
            </a:r>
            <a:r>
              <a:rPr lang="de-AT" sz="1200" dirty="0" err="1" smtClean="0"/>
              <a:t>the</a:t>
            </a:r>
            <a:r>
              <a:rPr lang="de-AT" sz="1200" dirty="0" smtClean="0"/>
              <a:t> UK </a:t>
            </a:r>
            <a:r>
              <a:rPr lang="de-AT" sz="1200" dirty="0" err="1" smtClean="0"/>
              <a:t>aviation</a:t>
            </a:r>
            <a:r>
              <a:rPr lang="de-AT" sz="1200" dirty="0" smtClean="0"/>
              <a:t> </a:t>
            </a:r>
            <a:r>
              <a:rPr lang="de-AT" sz="1200" dirty="0" err="1" smtClean="0"/>
              <a:t>target</a:t>
            </a:r>
            <a:r>
              <a:rPr lang="de-AT" sz="1200" dirty="0" smtClean="0"/>
              <a:t>-options </a:t>
            </a:r>
            <a:r>
              <a:rPr lang="de-AT" sz="1200" dirty="0" err="1" smtClean="0"/>
              <a:t>for</a:t>
            </a:r>
            <a:r>
              <a:rPr lang="de-AT" sz="1200" dirty="0" smtClean="0"/>
              <a:t> </a:t>
            </a:r>
            <a:r>
              <a:rPr lang="de-AT" sz="1200" dirty="0" err="1" smtClean="0"/>
              <a:t>reducing</a:t>
            </a:r>
            <a:r>
              <a:rPr lang="de-AT" sz="1200" dirty="0" smtClean="0"/>
              <a:t> </a:t>
            </a:r>
            <a:r>
              <a:rPr lang="de-AT" sz="1200" dirty="0" err="1" smtClean="0"/>
              <a:t>emissions</a:t>
            </a:r>
            <a:r>
              <a:rPr lang="de-AT" sz="1200" dirty="0" smtClean="0"/>
              <a:t> </a:t>
            </a:r>
            <a:r>
              <a:rPr lang="de-AT" sz="1200" dirty="0" err="1" smtClean="0"/>
              <a:t>to</a:t>
            </a:r>
            <a:r>
              <a:rPr lang="de-AT" sz="1200" dirty="0" smtClean="0"/>
              <a:t> 2050, pg.21, Executive </a:t>
            </a:r>
            <a:r>
              <a:rPr lang="de-AT" sz="1200" dirty="0" err="1" smtClean="0"/>
              <a:t>summary</a:t>
            </a:r>
            <a:r>
              <a:rPr lang="de-AT" sz="1200" dirty="0" smtClean="0"/>
              <a:t>  und </a:t>
            </a:r>
            <a:r>
              <a:rPr lang="en-GB" sz="1200" dirty="0" smtClean="0"/>
              <a:t>Lee, Fahey et. al.,</a:t>
            </a:r>
            <a:r>
              <a:rPr lang="en-GB" sz="1200" i="1" dirty="0" smtClean="0"/>
              <a:t> Aviation and global climate change in the 21</a:t>
            </a:r>
            <a:r>
              <a:rPr lang="en-GB" sz="1200" i="1" baseline="30000" dirty="0" smtClean="0"/>
              <a:t>st</a:t>
            </a:r>
            <a:r>
              <a:rPr lang="en-GB" sz="1200" i="1" dirty="0" smtClean="0"/>
              <a:t> century, </a:t>
            </a:r>
            <a:r>
              <a:rPr lang="en-GB" sz="1200" dirty="0" smtClean="0"/>
              <a:t>Atmospheric Environment XXX: 1-18, 2009 und  IPCC 2013, WGI. </a:t>
            </a:r>
          </a:p>
          <a:p>
            <a:r>
              <a:rPr lang="en-GB" sz="1200" dirty="0" smtClean="0"/>
              <a:t>F</a:t>
            </a:r>
            <a:r>
              <a:rPr lang="en-GB" sz="1200" dirty="0"/>
              <a:t>. </a:t>
            </a:r>
            <a:r>
              <a:rPr lang="en-GB" sz="1200" dirty="0" err="1"/>
              <a:t>Joos</a:t>
            </a:r>
            <a:r>
              <a:rPr lang="en-GB" sz="1200" dirty="0"/>
              <a:t> et al.: Carbon dioxide and climate impulse response functions for the computation of greenhouse gas metrics: a multi-model analysis, Atmos. Chem. Phys., 13, 2793 – 2825, doi:10.5194/acp13-2793, 2013.</a:t>
            </a:r>
            <a:endParaRPr lang="de-AT" sz="1200" dirty="0"/>
          </a:p>
          <a:p>
            <a:pPr lvl="0"/>
            <a:r>
              <a:rPr lang="de-AT" sz="1200" dirty="0" smtClean="0"/>
              <a:t>4.) Der Flughafen macht keine Angaben für KFZ in 2007. Seine Angaben , was das schon vergangene Jahr 2003 betrifft, haben sich zwischen Revision0 und Revision5 um einen Faktor von über 1000 erhöht</a:t>
            </a:r>
            <a:r>
              <a:rPr lang="de-AT" sz="1200" dirty="0"/>
              <a:t>.</a:t>
            </a:r>
            <a:r>
              <a:rPr lang="de-AT" sz="1200" dirty="0" smtClean="0"/>
              <a:t> Hier wurde eine sehr moderate Annahme für die Zunahme von 2003 auf 2007 gemacht. In Anbetracht der viel größeren Zahl für die LFZ spielen aber KFZ kaum eine Rolle.</a:t>
            </a:r>
          </a:p>
          <a:p>
            <a:pPr lvl="0"/>
            <a:r>
              <a:rPr lang="de-AT" sz="1200" dirty="0"/>
              <a:t>5</a:t>
            </a:r>
            <a:r>
              <a:rPr lang="de-AT" sz="1200" dirty="0" smtClean="0"/>
              <a:t>.) UVE, Einreichunterlagen zur 3. Piste, Fachbeitrag Klima, Revision05.</a:t>
            </a:r>
          </a:p>
          <a:p>
            <a:pPr lvl="0"/>
            <a:r>
              <a:rPr lang="de-AT" sz="1200" dirty="0" smtClean="0"/>
              <a:t>6.)</a:t>
            </a:r>
            <a:r>
              <a:rPr lang="de-AT" sz="1200" dirty="0"/>
              <a:t> </a:t>
            </a:r>
            <a:r>
              <a:rPr lang="de-AT" sz="1200" u="sng" dirty="0" smtClean="0">
                <a:hlinkClick r:id="rId2"/>
              </a:rPr>
              <a:t>http://de.wikipedia.org/wiki/%C3%96sterreichische_Donaukraftwerke</a:t>
            </a:r>
            <a:endParaRPr lang="de-AT" sz="1200" u="sng" dirty="0" smtClean="0"/>
          </a:p>
          <a:p>
            <a:pPr lvl="0"/>
            <a:r>
              <a:rPr lang="de-AT" sz="1200" dirty="0" smtClean="0"/>
              <a:t>7.) Windkraftwerke in Österreich, Stand 2012: </a:t>
            </a:r>
          </a:p>
          <a:p>
            <a:pPr lvl="0"/>
            <a:r>
              <a:rPr lang="de-AT" sz="1200" u="sng" dirty="0" smtClean="0">
                <a:hlinkClick r:id="rId3"/>
              </a:rPr>
              <a:t>http://www.umweltdachverband.at/fileadmin/user_upload/pdfs/Veranstaltungen/PPWinkelmeier.pdf</a:t>
            </a:r>
            <a:r>
              <a:rPr lang="de-AT" sz="1200" dirty="0" smtClean="0"/>
              <a:t> und  </a:t>
            </a:r>
            <a:r>
              <a:rPr lang="de-AT" sz="1200" u="sng" dirty="0" smtClean="0">
                <a:hlinkClick r:id="rId4"/>
              </a:rPr>
              <a:t>http://de.wikipedia.org/wiki/Windenergie</a:t>
            </a:r>
            <a:r>
              <a:rPr lang="de-AT" sz="1200" dirty="0" smtClean="0"/>
              <a:t/>
            </a:r>
            <a:br>
              <a:rPr lang="de-AT" sz="1200" dirty="0" smtClean="0"/>
            </a:br>
            <a:endParaRPr lang="de-AT" sz="1200" dirty="0" smtClean="0"/>
          </a:p>
          <a:p>
            <a:endParaRPr lang="de-AT" dirty="0"/>
          </a:p>
        </p:txBody>
      </p:sp>
      <p:sp>
        <p:nvSpPr>
          <p:cNvPr id="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884368" y="6356350"/>
            <a:ext cx="802432" cy="365125"/>
          </a:xfrm>
        </p:spPr>
        <p:txBody>
          <a:bodyPr/>
          <a:lstStyle/>
          <a:p>
            <a:r>
              <a:rPr lang="de-AT" dirty="0" smtClean="0"/>
              <a:t>11</a:t>
            </a:r>
            <a:endParaRPr lang="de-AT" dirty="0"/>
          </a:p>
        </p:txBody>
      </p:sp>
      <p:sp>
        <p:nvSpPr>
          <p:cNvPr id="2" name="Textfeld 1"/>
          <p:cNvSpPr txBox="1"/>
          <p:nvPr/>
        </p:nvSpPr>
        <p:spPr>
          <a:xfrm>
            <a:off x="8346470" y="6419557"/>
            <a:ext cx="4320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4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de-AT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35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19697" y="692696"/>
            <a:ext cx="873320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u="sng" dirty="0" smtClean="0"/>
              <a:t>Umweltauswirkungen:</a:t>
            </a:r>
          </a:p>
          <a:p>
            <a:endParaRPr lang="de-A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AT" u="sng" dirty="0" smtClean="0"/>
              <a:t>Lärm</a:t>
            </a:r>
            <a:r>
              <a:rPr lang="de-AT" dirty="0" smtClean="0"/>
              <a:t>  in dicht besiedelten Gebiet en(3 mal so viele Überflüge in Liesing) </a:t>
            </a:r>
            <a:r>
              <a:rPr lang="de-AT" dirty="0" smtClean="0">
                <a:sym typeface="Wingdings" pitchFamily="2" charset="2"/>
              </a:rPr>
              <a:t> gesundheitliche Folgen! </a:t>
            </a:r>
            <a:r>
              <a:rPr lang="de-AT" dirty="0" smtClean="0"/>
              <a:t> Lärm im Wienerwald!</a:t>
            </a:r>
          </a:p>
          <a:p>
            <a:pPr marL="285750" indent="-285750">
              <a:buFont typeface="Arial" pitchFamily="34" charset="0"/>
              <a:buChar char="•"/>
            </a:pPr>
            <a:endParaRPr lang="de-A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AT" u="sng" dirty="0" smtClean="0"/>
              <a:t>Luftverschmutzung: </a:t>
            </a:r>
            <a:r>
              <a:rPr lang="de-AT" dirty="0" err="1" smtClean="0"/>
              <a:t>Nox</a:t>
            </a:r>
            <a:r>
              <a:rPr lang="de-AT" dirty="0" smtClean="0"/>
              <a:t>, Feinstaub, Ozon…….vermehrter Straßenverkehr!</a:t>
            </a:r>
          </a:p>
          <a:p>
            <a:pPr marL="285750" indent="-285750">
              <a:buFont typeface="Arial" pitchFamily="34" charset="0"/>
              <a:buChar char="•"/>
            </a:pPr>
            <a:endParaRPr lang="de-A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AT" u="sng" dirty="0" smtClean="0"/>
              <a:t>Klima:</a:t>
            </a:r>
            <a:r>
              <a:rPr lang="de-AT" dirty="0" smtClean="0"/>
              <a:t> CO</a:t>
            </a:r>
            <a:r>
              <a:rPr lang="de-AT" baseline="-25000" dirty="0" smtClean="0"/>
              <a:t>2</a:t>
            </a:r>
            <a:r>
              <a:rPr lang="de-AT" dirty="0" smtClean="0"/>
              <a:t>-Produktion und Kondensstreifen + Zirrus-Bewölkung</a:t>
            </a:r>
          </a:p>
          <a:p>
            <a:pPr marL="285750" indent="-285750">
              <a:buFont typeface="Arial" pitchFamily="34" charset="0"/>
              <a:buChar char="•"/>
            </a:pPr>
            <a:endParaRPr lang="de-A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AT" u="sng" dirty="0" smtClean="0"/>
              <a:t>Bodenverbrauch</a:t>
            </a:r>
            <a:r>
              <a:rPr lang="de-AT" dirty="0" smtClean="0"/>
              <a:t>: Asphaltierung, Betonierung: </a:t>
            </a:r>
            <a:r>
              <a:rPr lang="de-AT" dirty="0"/>
              <a:t>Flächenverbrauch: </a:t>
            </a:r>
            <a:r>
              <a:rPr lang="de-AT" dirty="0" smtClean="0"/>
              <a:t> 27,5 km </a:t>
            </a:r>
            <a:r>
              <a:rPr lang="de-AT" dirty="0" err="1" smtClean="0"/>
              <a:t>Rollwege</a:t>
            </a:r>
            <a:r>
              <a:rPr lang="de-AT" dirty="0" smtClean="0"/>
              <a:t>  = 1,9 </a:t>
            </a:r>
            <a:r>
              <a:rPr lang="de-AT" dirty="0" err="1"/>
              <a:t>mio</a:t>
            </a:r>
            <a:r>
              <a:rPr lang="de-AT" dirty="0"/>
              <a:t> m</a:t>
            </a:r>
            <a:r>
              <a:rPr lang="de-AT" baseline="30000" dirty="0"/>
              <a:t>2</a:t>
            </a:r>
            <a:r>
              <a:rPr lang="de-AT" dirty="0"/>
              <a:t>, laut TU-Studie gesamt fast 700  Hektar = 7 </a:t>
            </a:r>
            <a:r>
              <a:rPr lang="de-AT" dirty="0" err="1"/>
              <a:t>mio</a:t>
            </a:r>
            <a:r>
              <a:rPr lang="de-AT" dirty="0"/>
              <a:t> m</a:t>
            </a:r>
            <a:r>
              <a:rPr lang="de-AT" baseline="30000" dirty="0"/>
              <a:t>2 </a:t>
            </a:r>
            <a:r>
              <a:rPr lang="de-AT" dirty="0"/>
              <a:t>inklusive Schüttungen, Gebäuden usw</a:t>
            </a:r>
            <a:r>
              <a:rPr lang="de-AT" dirty="0" smtClean="0"/>
              <a:t>. </a:t>
            </a:r>
          </a:p>
          <a:p>
            <a:r>
              <a:rPr lang="de-AT" dirty="0"/>
              <a:t> </a:t>
            </a:r>
            <a:r>
              <a:rPr lang="de-AT" dirty="0" smtClean="0"/>
              <a:t>     Zusätzlich  ist der Bau einer </a:t>
            </a:r>
            <a:r>
              <a:rPr lang="de-AT" u="sng" dirty="0" smtClean="0"/>
              <a:t>„Airport City“ </a:t>
            </a:r>
            <a:r>
              <a:rPr lang="de-AT" dirty="0" smtClean="0"/>
              <a:t>auf der grünen Wiese nahe des Flughafens mit</a:t>
            </a:r>
          </a:p>
          <a:p>
            <a:r>
              <a:rPr lang="de-AT" dirty="0" smtClean="0"/>
              <a:t>      Hotels und Shopping Center usw. mit weiterer Bodenzerstörung geplant.</a:t>
            </a:r>
          </a:p>
          <a:p>
            <a:pPr marL="285750" indent="-285750">
              <a:buFont typeface="Arial" pitchFamily="34" charset="0"/>
              <a:buChar char="•"/>
            </a:pPr>
            <a:endParaRPr lang="de-A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AT" u="sng" dirty="0"/>
              <a:t>Zerstörung von </a:t>
            </a:r>
            <a:r>
              <a:rPr lang="de-AT" u="sng" dirty="0" smtClean="0"/>
              <a:t>Lebensräumen: </a:t>
            </a:r>
            <a:r>
              <a:rPr lang="de-AT" dirty="0" smtClean="0"/>
              <a:t>Verdrängung von </a:t>
            </a:r>
            <a:r>
              <a:rPr lang="de-AT" dirty="0"/>
              <a:t>Pflanzen und Tierarten.</a:t>
            </a:r>
          </a:p>
          <a:p>
            <a:r>
              <a:rPr lang="de-AT" dirty="0" smtClean="0"/>
              <a:t> </a:t>
            </a:r>
            <a:endParaRPr lang="de-AT" dirty="0"/>
          </a:p>
          <a:p>
            <a:endParaRPr lang="de-AT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FD6D-72D6-47D7-B3A3-371A4AC419EA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3521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6423" y="404664"/>
            <a:ext cx="8928992" cy="341632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AT" u="sng" dirty="0" smtClean="0"/>
              <a:t>UVP zur 3. Piste,  Stand der Dinge:</a:t>
            </a:r>
          </a:p>
          <a:p>
            <a:endParaRPr lang="de-A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AT" b="1" dirty="0" smtClean="0">
                <a:solidFill>
                  <a:srgbClr val="FF0000"/>
                </a:solidFill>
              </a:rPr>
              <a:t>2007</a:t>
            </a:r>
            <a:r>
              <a:rPr lang="de-AT" dirty="0" smtClean="0"/>
              <a:t> Öffentliche Auflage  (</a:t>
            </a:r>
            <a:r>
              <a:rPr lang="de-AT" sz="1400" dirty="0" smtClean="0"/>
              <a:t>Antragsteller: FWAG + NÖ-Landesregierung</a:t>
            </a:r>
            <a:r>
              <a:rPr lang="de-AT" sz="1400" dirty="0"/>
              <a:t>)</a:t>
            </a:r>
            <a:r>
              <a:rPr lang="de-AT" sz="1400" dirty="0" smtClean="0"/>
              <a:t> </a:t>
            </a:r>
            <a:r>
              <a:rPr lang="de-AT" dirty="0" smtClean="0"/>
              <a:t>der Einreichunterlagen (UVE)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AT" dirty="0" smtClean="0"/>
              <a:t> mehr als 1000 Einwendungen der Anrainer und Bis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AT" b="1" dirty="0" smtClean="0"/>
              <a:t>2011 </a:t>
            </a:r>
            <a:r>
              <a:rPr lang="de-AT" dirty="0" smtClean="0"/>
              <a:t>Verhandlung (</a:t>
            </a:r>
            <a:r>
              <a:rPr lang="de-AT" dirty="0" err="1" smtClean="0"/>
              <a:t>Multiversum</a:t>
            </a:r>
            <a:r>
              <a:rPr lang="de-AT" dirty="0" smtClean="0"/>
              <a:t> Schwechat)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AT" b="1" dirty="0" smtClean="0"/>
              <a:t>2012</a:t>
            </a:r>
            <a:r>
              <a:rPr lang="de-AT" dirty="0" smtClean="0"/>
              <a:t> Bescheid  1. Instanz von </a:t>
            </a:r>
            <a:r>
              <a:rPr lang="de-AT" dirty="0"/>
              <a:t>NÖ-Landesregierung </a:t>
            </a:r>
            <a:r>
              <a:rPr lang="de-AT" dirty="0" smtClean="0"/>
              <a:t>:  positiv!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AT" dirty="0"/>
              <a:t> </a:t>
            </a:r>
            <a:r>
              <a:rPr lang="de-AT" dirty="0" smtClean="0"/>
              <a:t>Einwendungen/Beschwerden von Bürgerinitiativen u. Anrainer beim </a:t>
            </a:r>
          </a:p>
          <a:p>
            <a:r>
              <a:rPr lang="de-AT" dirty="0"/>
              <a:t> </a:t>
            </a:r>
            <a:r>
              <a:rPr lang="de-AT" dirty="0" smtClean="0"/>
              <a:t>     Umweltsenat/Bundesverwaltungsgericht (</a:t>
            </a:r>
            <a:r>
              <a:rPr lang="de-AT" dirty="0" err="1" smtClean="0"/>
              <a:t>BVwG</a:t>
            </a:r>
            <a:r>
              <a:rPr lang="de-AT" dirty="0" smtClean="0"/>
              <a:t>), Gutachten, Gegengutachten…..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AT" b="1" dirty="0" smtClean="0"/>
              <a:t>2015, Jänner: </a:t>
            </a:r>
            <a:r>
              <a:rPr lang="de-AT" dirty="0" smtClean="0"/>
              <a:t>Verhandlung beim </a:t>
            </a:r>
            <a:r>
              <a:rPr lang="de-AT" dirty="0" err="1" smtClean="0"/>
              <a:t>BVwG</a:t>
            </a:r>
            <a:r>
              <a:rPr lang="de-AT" dirty="0" smtClean="0"/>
              <a:t>, weitere GA und Gegen-GA  </a:t>
            </a:r>
            <a:r>
              <a:rPr lang="de-AT" u="sng" dirty="0" smtClean="0">
                <a:solidFill>
                  <a:srgbClr val="00B0F0"/>
                </a:solidFill>
              </a:rPr>
              <a:t>STAND bis Heute 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AT" b="1" dirty="0" smtClean="0"/>
              <a:t>2016</a:t>
            </a:r>
            <a:r>
              <a:rPr lang="de-AT" dirty="0" smtClean="0"/>
              <a:t> Bescheid  2. Instanz erwartet,  dann Baubeginn  möglich, aber UVP wird  voraussichtlich in der 3. Instanz weitergeführt!</a:t>
            </a:r>
          </a:p>
          <a:p>
            <a:pPr marL="285750" indent="-285750">
              <a:buFont typeface="Arial" pitchFamily="34" charset="0"/>
              <a:buChar char="•"/>
            </a:pP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2001346" y="4149080"/>
            <a:ext cx="5219771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AT" u="sng" dirty="0" smtClean="0"/>
              <a:t>Eigentumsverhältnisse der FWAG:</a:t>
            </a:r>
          </a:p>
          <a:p>
            <a:r>
              <a:rPr lang="de-AT" dirty="0" smtClean="0"/>
              <a:t>Gemeinde Wien: 20%</a:t>
            </a:r>
          </a:p>
          <a:p>
            <a:r>
              <a:rPr lang="de-AT" dirty="0" smtClean="0"/>
              <a:t>Land NÖ: 20%</a:t>
            </a:r>
          </a:p>
          <a:p>
            <a:r>
              <a:rPr lang="de-AT" dirty="0" smtClean="0"/>
              <a:t>Australischer Pensionsfond:29,9%</a:t>
            </a:r>
          </a:p>
          <a:p>
            <a:r>
              <a:rPr lang="de-AT" dirty="0" smtClean="0"/>
              <a:t>Rest:  Mitarbeiter und Streubesitz</a:t>
            </a:r>
          </a:p>
          <a:p>
            <a:endParaRPr lang="de-AT" dirty="0"/>
          </a:p>
          <a:p>
            <a:r>
              <a:rPr lang="de-AT" u="sng" dirty="0" smtClean="0">
                <a:solidFill>
                  <a:srgbClr val="FF0000"/>
                </a:solidFill>
              </a:rPr>
              <a:t>Privilegien:</a:t>
            </a:r>
            <a:r>
              <a:rPr lang="de-AT" dirty="0" smtClean="0">
                <a:solidFill>
                  <a:srgbClr val="FF0000"/>
                </a:solidFill>
              </a:rPr>
              <a:t> der Flugverkehr zahlt keine Steuern:</a:t>
            </a:r>
          </a:p>
          <a:p>
            <a:r>
              <a:rPr lang="de-AT" dirty="0" smtClean="0">
                <a:solidFill>
                  <a:srgbClr val="FF0000"/>
                </a:solidFill>
              </a:rPr>
              <a:t>Milch ist stärker besteuert als Kerosin  !! (Dr. Heger)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FD6D-72D6-47D7-B3A3-371A4AC419EA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5524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1" y="0"/>
            <a:ext cx="4819054" cy="365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1" y="3652287"/>
            <a:ext cx="4864596" cy="31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043608" y="348045"/>
            <a:ext cx="2154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smtClean="0"/>
              <a:t>Flugbewegungen/Jahr </a:t>
            </a:r>
            <a:endParaRPr lang="de-AT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971600" y="4005064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/>
              <a:t>Passagiere  in Millionen/Jahr</a:t>
            </a:r>
            <a:endParaRPr lang="de-AT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414243" y="789965"/>
            <a:ext cx="345638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u="sng" dirty="0" smtClean="0"/>
              <a:t>Prognose  der Entwicklung mit und ohne einer 3. Piste</a:t>
            </a:r>
          </a:p>
          <a:p>
            <a:r>
              <a:rPr lang="de-AT" sz="1200" dirty="0" smtClean="0"/>
              <a:t>Aus einer Präsentation der FWAG (Flughafen Wien AG) im November 2010 über den Stand des UVP-Verfahrens.</a:t>
            </a:r>
          </a:p>
          <a:p>
            <a:r>
              <a:rPr lang="de-AT" u="sng" dirty="0" smtClean="0"/>
              <a:t>Trick-1:</a:t>
            </a:r>
            <a:r>
              <a:rPr lang="de-AT" dirty="0" smtClean="0"/>
              <a:t> nur der rote Bereich wird , beurteilt, der gelbe/blaue Bereich (2-Pisten-System) darf ohne UVP wachsen.</a:t>
            </a:r>
          </a:p>
          <a:p>
            <a:r>
              <a:rPr lang="de-AT" u="sng" dirty="0" smtClean="0"/>
              <a:t>Trick-2: </a:t>
            </a:r>
            <a:r>
              <a:rPr lang="de-AT" dirty="0" smtClean="0"/>
              <a:t>es wird nicht die Endauslastung beurteilt (roter Pfeil)</a:t>
            </a:r>
          </a:p>
          <a:p>
            <a:r>
              <a:rPr lang="de-AT" u="sng" dirty="0" smtClean="0"/>
              <a:t>Trick-3: </a:t>
            </a:r>
            <a:r>
              <a:rPr lang="de-AT" dirty="0" smtClean="0"/>
              <a:t>Emissionen nur bis 915m, darüber keine Verantwortung.</a:t>
            </a:r>
            <a:endParaRPr lang="de-AT" dirty="0"/>
          </a:p>
        </p:txBody>
      </p:sp>
      <p:sp>
        <p:nvSpPr>
          <p:cNvPr id="9" name="Textfeld 8"/>
          <p:cNvSpPr txBox="1"/>
          <p:nvPr/>
        </p:nvSpPr>
        <p:spPr>
          <a:xfrm>
            <a:off x="5573139" y="4869160"/>
            <a:ext cx="33743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/>
              <a:t>Inzwischen hat sich das Passagieraufkommen nicht wie gewünscht entwickelt, die Flugzeuge sind größer geworden, die Auslastung besser, </a:t>
            </a:r>
            <a:r>
              <a:rPr lang="de-AT" sz="1400" dirty="0"/>
              <a:t> </a:t>
            </a:r>
            <a:r>
              <a:rPr lang="de-AT" sz="1400" dirty="0" smtClean="0"/>
              <a:t>Wachstum der Flugbewegungen stagniert</a:t>
            </a:r>
            <a:r>
              <a:rPr lang="de-AT" sz="1400" dirty="0"/>
              <a:t> </a:t>
            </a:r>
            <a:r>
              <a:rPr lang="de-AT" sz="1400" dirty="0" smtClean="0"/>
              <a:t>– kein Bedarf f. 3. Piste! </a:t>
            </a:r>
            <a:endParaRPr lang="de-AT" sz="1400" dirty="0"/>
          </a:p>
        </p:txBody>
      </p:sp>
      <p:cxnSp>
        <p:nvCxnSpPr>
          <p:cNvPr id="3" name="Gerade Verbindung mit Pfeil 2"/>
          <p:cNvCxnSpPr/>
          <p:nvPr/>
        </p:nvCxnSpPr>
        <p:spPr>
          <a:xfrm flipV="1">
            <a:off x="5148064" y="150646"/>
            <a:ext cx="1512168" cy="594642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6660232" y="-2128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srgbClr val="FF0000"/>
                </a:solidFill>
              </a:rPr>
              <a:t>?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198569" y="2537831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/>
              <a:t>Gelb: Keine UVP</a:t>
            </a:r>
            <a:endParaRPr lang="de-AT" sz="14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3198569" y="1762347"/>
            <a:ext cx="2933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flipV="1">
            <a:off x="3347864" y="1596650"/>
            <a:ext cx="0" cy="3201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FD6D-72D6-47D7-B3A3-371A4AC419EA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604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51" y="1175659"/>
            <a:ext cx="7956873" cy="568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5743" y="621661"/>
            <a:ext cx="89644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err="1" smtClean="0"/>
              <a:t>Abb.I</a:t>
            </a:r>
            <a:r>
              <a:rPr lang="de-AT" sz="1600" dirty="0" smtClean="0"/>
              <a:t>:</a:t>
            </a:r>
            <a:r>
              <a:rPr lang="de-AT" sz="1400" b="1" dirty="0" smtClean="0"/>
              <a:t> Aus 10. Umweltkontrollbericht (2013),  Umweltbundesamt, Bericht des Umweltministers an den Nationalrat</a:t>
            </a:r>
            <a:r>
              <a:rPr lang="de-AT" sz="1400" b="1" baseline="30000" dirty="0" smtClean="0"/>
              <a:t>1)</a:t>
            </a:r>
            <a:r>
              <a:rPr lang="de-AT" sz="1400" b="1" dirty="0" smtClean="0"/>
              <a:t>.</a:t>
            </a:r>
          </a:p>
          <a:p>
            <a:r>
              <a:rPr lang="de-AT" sz="1400" dirty="0" smtClean="0"/>
              <a:t>Für </a:t>
            </a:r>
            <a:r>
              <a:rPr lang="de-AT" sz="1400" dirty="0"/>
              <a:t>die </a:t>
            </a:r>
            <a:r>
              <a:rPr lang="de-AT" sz="1400" dirty="0" smtClean="0"/>
              <a:t>nachstehende Flugverkehr-Grafik </a:t>
            </a:r>
            <a:r>
              <a:rPr lang="de-AT" sz="1400" dirty="0"/>
              <a:t>wurden die Vorgaben für den Verkehrssektor aus dieser Roadmap geschätzt.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FD6D-72D6-47D7-B3A3-371A4AC419EA}" type="slidenum">
              <a:rPr lang="de-AT" smtClean="0"/>
              <a:t>5</a:t>
            </a:fld>
            <a:endParaRPr lang="de-AT"/>
          </a:p>
        </p:txBody>
      </p:sp>
      <p:sp>
        <p:nvSpPr>
          <p:cNvPr id="3" name="Textfeld 2"/>
          <p:cNvSpPr txBox="1"/>
          <p:nvPr/>
        </p:nvSpPr>
        <p:spPr>
          <a:xfrm>
            <a:off x="539552" y="132601"/>
            <a:ext cx="2844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u="sng" dirty="0" smtClean="0"/>
              <a:t>2. Klimaschädlichkeit</a:t>
            </a:r>
            <a:endParaRPr lang="de-AT" sz="2000" u="sng" dirty="0"/>
          </a:p>
        </p:txBody>
      </p:sp>
    </p:spTree>
    <p:extLst>
      <p:ext uri="{BB962C8B-B14F-4D97-AF65-F5344CB8AC3E}">
        <p14:creationId xmlns:p14="http://schemas.microsoft.com/office/powerpoint/2010/main" val="112698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5" y="188640"/>
            <a:ext cx="8738683" cy="651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/>
        </p:nvSpPr>
        <p:spPr>
          <a:xfrm>
            <a:off x="251520" y="1268760"/>
            <a:ext cx="8496944" cy="5373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extfeld 1"/>
          <p:cNvSpPr txBox="1"/>
          <p:nvPr/>
        </p:nvSpPr>
        <p:spPr>
          <a:xfrm>
            <a:off x="6876256" y="3852336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 smtClean="0"/>
              <a:t>!</a:t>
            </a:r>
            <a:endParaRPr lang="de-AT" sz="3200" b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FD6D-72D6-47D7-B3A3-371A4AC419EA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92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67544" y="476672"/>
            <a:ext cx="84249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u="sng" dirty="0" smtClean="0"/>
              <a:t>Nicht nur das CO</a:t>
            </a:r>
            <a:r>
              <a:rPr lang="de-AT" u="sng" baseline="-25000" dirty="0" smtClean="0"/>
              <a:t>2</a:t>
            </a:r>
            <a:r>
              <a:rPr lang="de-AT" u="sng" dirty="0" smtClean="0"/>
              <a:t> ist klimawirksam in Reiseflughöhe: </a:t>
            </a:r>
            <a:r>
              <a:rPr lang="de-AT" sz="1600" dirty="0" smtClean="0"/>
              <a:t>aus dem Strahlungsantrieb(RF) für </a:t>
            </a:r>
            <a:r>
              <a:rPr lang="de-AT" sz="1600" dirty="0" err="1" smtClean="0"/>
              <a:t>Kondensstreifen+Zirren</a:t>
            </a:r>
            <a:r>
              <a:rPr lang="de-AT" sz="1600" dirty="0" smtClean="0"/>
              <a:t> , sowie </a:t>
            </a:r>
            <a:r>
              <a:rPr lang="de-AT" sz="1600" dirty="0" err="1" smtClean="0"/>
              <a:t>NOx</a:t>
            </a:r>
            <a:r>
              <a:rPr lang="de-AT" sz="1600" dirty="0" smtClean="0"/>
              <a:t> und Vergleich mit dem integrierten  RF von </a:t>
            </a:r>
            <a:r>
              <a:rPr lang="de-AT" sz="1600" dirty="0"/>
              <a:t>CO</a:t>
            </a:r>
            <a:r>
              <a:rPr lang="de-AT" sz="1600" baseline="-25000" dirty="0"/>
              <a:t>2</a:t>
            </a:r>
            <a:r>
              <a:rPr lang="de-AT" sz="1600" dirty="0"/>
              <a:t> </a:t>
            </a:r>
            <a:r>
              <a:rPr lang="de-AT" sz="1600" dirty="0" smtClean="0"/>
              <a:t>berechnet sich das GWP (Global </a:t>
            </a:r>
            <a:r>
              <a:rPr lang="de-AT" sz="1600" dirty="0" err="1" smtClean="0"/>
              <a:t>Warming</a:t>
            </a:r>
            <a:r>
              <a:rPr lang="de-AT" sz="1600" dirty="0" smtClean="0"/>
              <a:t> Potential). Dies ist hier der Faktor, mit dem die CO</a:t>
            </a:r>
            <a:r>
              <a:rPr lang="de-AT" sz="1600" baseline="-25000" dirty="0" smtClean="0"/>
              <a:t>2 </a:t>
            </a:r>
            <a:r>
              <a:rPr lang="de-AT" sz="1600" dirty="0" smtClean="0"/>
              <a:t>Emissionen multipliziert wurden, um „CO</a:t>
            </a:r>
            <a:r>
              <a:rPr lang="de-AT" sz="1600" baseline="-25000" dirty="0" smtClean="0"/>
              <a:t>2</a:t>
            </a:r>
            <a:r>
              <a:rPr lang="de-AT" sz="1600" dirty="0" smtClean="0"/>
              <a:t> – Äquivalente“ zu ergeben</a:t>
            </a:r>
            <a:r>
              <a:rPr lang="de-AT" dirty="0" smtClean="0"/>
              <a:t>.</a:t>
            </a:r>
          </a:p>
        </p:txBody>
      </p:sp>
      <p:pic>
        <p:nvPicPr>
          <p:cNvPr id="3" name="Grafik 2" descr="http://www.raonline.ch/images/edu/cli4/kondensstreifen11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3248025" cy="216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/>
          <p:cNvSpPr txBox="1"/>
          <p:nvPr/>
        </p:nvSpPr>
        <p:spPr>
          <a:xfrm>
            <a:off x="3635896" y="2476508"/>
            <a:ext cx="5320927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AT" sz="1600" u="sng" dirty="0"/>
              <a:t>Kondensstreifen</a:t>
            </a:r>
            <a:r>
              <a:rPr lang="de-AT" sz="1600" dirty="0"/>
              <a:t> bilden sich aus Wasserdampf in Verbindung mit den </a:t>
            </a:r>
            <a:r>
              <a:rPr lang="de-AT" sz="1600" dirty="0" err="1"/>
              <a:t>Russpartikeln</a:t>
            </a:r>
            <a:r>
              <a:rPr lang="de-AT" sz="1600" dirty="0"/>
              <a:t>, die von Flugzeugen </a:t>
            </a:r>
            <a:r>
              <a:rPr lang="de-AT" sz="1600" dirty="0" smtClean="0"/>
              <a:t>ausgestoßen </a:t>
            </a:r>
            <a:r>
              <a:rPr lang="de-AT" sz="1600" dirty="0"/>
              <a:t>werden. Nach kurzer Zeit entstehen Eiskristalle in der eisigen </a:t>
            </a:r>
            <a:r>
              <a:rPr lang="de-AT" sz="1600" u="sng" dirty="0">
                <a:hlinkClick r:id="rId3"/>
              </a:rPr>
              <a:t>Atmosphäre</a:t>
            </a:r>
            <a:r>
              <a:rPr lang="de-AT" sz="1600" dirty="0"/>
              <a:t>. Aus diesen Kondensstreifen können sich später </a:t>
            </a:r>
            <a:r>
              <a:rPr lang="de-AT" sz="1600" u="sng" dirty="0">
                <a:hlinkClick r:id="rId4"/>
              </a:rPr>
              <a:t>Zirruswolken</a:t>
            </a:r>
            <a:r>
              <a:rPr lang="de-AT" sz="1600" dirty="0"/>
              <a:t> entwickeln.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58322" y="4221088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Im Deutschen Zentrum für Luft- und Raumfahrt (DLR) haben </a:t>
            </a:r>
            <a:r>
              <a:rPr lang="de-AT" sz="1400" dirty="0" err="1"/>
              <a:t>Wissenschafter</a:t>
            </a:r>
            <a:r>
              <a:rPr lang="de-AT" sz="1400" dirty="0"/>
              <a:t> erstmals eine Methode entwickelt, um den Klimaeffekt des Luftverkehrs in Hinblick auf </a:t>
            </a:r>
            <a:r>
              <a:rPr lang="de-AT" sz="1400" u="sng" dirty="0">
                <a:hlinkClick r:id="rId5"/>
              </a:rPr>
              <a:t>Kondensstreifen</a:t>
            </a:r>
            <a:r>
              <a:rPr lang="de-AT" sz="1400" dirty="0"/>
              <a:t> und der daraus folgenden Wolkenbildung zu bestimmen.  </a:t>
            </a:r>
            <a:r>
              <a:rPr lang="de-AT" dirty="0" smtClean="0"/>
              <a:t>Zitat: </a:t>
            </a:r>
          </a:p>
          <a:p>
            <a:r>
              <a:rPr lang="de-AT" u="sng" dirty="0" smtClean="0"/>
              <a:t>„Die </a:t>
            </a:r>
            <a:r>
              <a:rPr lang="de-AT" u="sng" dirty="0"/>
              <a:t>Kondensstreifen-induzierte Bewölkung bildet die </a:t>
            </a:r>
            <a:r>
              <a:rPr lang="de-AT" u="sng" dirty="0" err="1"/>
              <a:t>grösste</a:t>
            </a:r>
            <a:r>
              <a:rPr lang="de-AT" u="sng" dirty="0"/>
              <a:t> Komponente des gesamten Strahlungsantriebs des zivilen </a:t>
            </a:r>
            <a:r>
              <a:rPr lang="de-AT" u="sng" dirty="0">
                <a:hlinkClick r:id="rId6"/>
              </a:rPr>
              <a:t>Luftverkehrs</a:t>
            </a:r>
            <a:r>
              <a:rPr lang="de-AT" u="sng" dirty="0"/>
              <a:t> - damit trägt sie heute stärker zur Erderwärmung in einem Jahr bei als das gesamte bislang von der modernen Luftfahrt </a:t>
            </a:r>
            <a:r>
              <a:rPr lang="de-AT" u="sng" dirty="0" err="1"/>
              <a:t>ausgestossene</a:t>
            </a:r>
            <a:r>
              <a:rPr lang="de-AT" u="sng" dirty="0"/>
              <a:t> </a:t>
            </a:r>
            <a:r>
              <a:rPr lang="de-AT" u="sng" dirty="0">
                <a:hlinkClick r:id="rId7"/>
              </a:rPr>
              <a:t>Kohlendioxid</a:t>
            </a:r>
            <a:r>
              <a:rPr lang="de-AT" u="sng" dirty="0"/>
              <a:t> im gleichen </a:t>
            </a:r>
            <a:r>
              <a:rPr lang="de-AT" u="sng" dirty="0" smtClean="0"/>
              <a:t>Zeitraum“ </a:t>
            </a:r>
            <a:r>
              <a:rPr lang="de-AT" dirty="0" smtClean="0"/>
              <a:t>  </a:t>
            </a:r>
            <a:r>
              <a:rPr lang="de-AT" u="sng" dirty="0" smtClean="0"/>
              <a:t>(Nachtflüge, Winterflüge!)</a:t>
            </a:r>
            <a:r>
              <a:rPr lang="de-AT" dirty="0" smtClean="0"/>
              <a:t>.    </a:t>
            </a:r>
          </a:p>
          <a:p>
            <a:r>
              <a:rPr lang="de-AT" sz="1400" dirty="0" smtClean="0"/>
              <a:t>(Datenquelle: Nature </a:t>
            </a:r>
            <a:r>
              <a:rPr lang="de-AT" sz="1400" dirty="0" err="1" smtClean="0"/>
              <a:t>Climate</a:t>
            </a:r>
            <a:r>
              <a:rPr lang="de-AT" sz="1400" dirty="0" smtClean="0"/>
              <a:t> Change – March 29, 2011), </a:t>
            </a:r>
            <a:r>
              <a:rPr lang="de-AT" sz="1400" u="sng" dirty="0">
                <a:hlinkClick r:id="rId8"/>
              </a:rPr>
              <a:t>http://www.raonline.ch/pages/edu/cli3/glocli_warming1111.html</a:t>
            </a:r>
            <a:endParaRPr lang="de-AT" sz="1400" dirty="0"/>
          </a:p>
          <a:p>
            <a:endParaRPr lang="de-AT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3635896" y="1869910"/>
            <a:ext cx="5099035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de-AT" dirty="0" smtClean="0"/>
              <a:t>GWP ≈ 1,8  ….. abgeschätzt, große Unsicherheiten!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FD6D-72D6-47D7-B3A3-371A4AC419EA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6116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884368" y="6356350"/>
            <a:ext cx="802432" cy="365125"/>
          </a:xfrm>
        </p:spPr>
        <p:txBody>
          <a:bodyPr/>
          <a:lstStyle/>
          <a:p>
            <a:r>
              <a:rPr lang="de-AT" dirty="0"/>
              <a:t>1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55551" y="764704"/>
            <a:ext cx="812090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Die geplante 3. Piste am Flughafen Wien-Schwechat ist im Widerspruch zu den Klimazielen </a:t>
            </a:r>
            <a:r>
              <a:rPr lang="de-AT" dirty="0" smtClean="0"/>
              <a:t>von Paris  und der </a:t>
            </a:r>
            <a:r>
              <a:rPr lang="de-AT" dirty="0"/>
              <a:t>EU.</a:t>
            </a:r>
          </a:p>
          <a:p>
            <a:pPr algn="ctr"/>
            <a:r>
              <a:rPr lang="de-AT" dirty="0" smtClean="0"/>
              <a:t> 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Die geplante Zunahme </a:t>
            </a:r>
            <a:r>
              <a:rPr lang="de-DE" sz="1600" dirty="0"/>
              <a:t>des Flug- und </a:t>
            </a:r>
            <a:r>
              <a:rPr lang="de-DE" sz="1600" dirty="0" smtClean="0"/>
              <a:t>KFZ-Verkehrs entspricht einer  Zunahme der </a:t>
            </a:r>
            <a:r>
              <a:rPr lang="de-DE" sz="1600" dirty="0"/>
              <a:t>CO</a:t>
            </a:r>
            <a:r>
              <a:rPr lang="de-DE" sz="1600" baseline="-25000" dirty="0"/>
              <a:t>2</a:t>
            </a:r>
            <a:r>
              <a:rPr lang="de-DE" sz="1600" dirty="0"/>
              <a:t>-Emissionen gegenüber dem Basisjahr 2003 </a:t>
            </a:r>
            <a:r>
              <a:rPr lang="de-DE" sz="1600" dirty="0" smtClean="0"/>
              <a:t>auf das 2 bis 3-fache. </a:t>
            </a:r>
          </a:p>
          <a:p>
            <a:pPr marL="285750" indent="-285750">
              <a:buFont typeface="Arial" pitchFamily="34" charset="0"/>
              <a:buChar char="•"/>
            </a:pPr>
            <a:endParaRPr lang="de-DE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AT" sz="1600" dirty="0" smtClean="0"/>
              <a:t>Das verursacht eine (nach den Einreichunterlagen der der FWAG geschätzte) von Wien ausgehende zusätzliche Klimaaktivität von ca. viereinhalb  und gesamte Klimaaktivität  von sieben Millionen Tonnen CO</a:t>
            </a:r>
            <a:r>
              <a:rPr lang="de-AT" sz="1600" baseline="-25000" dirty="0" smtClean="0"/>
              <a:t>2</a:t>
            </a:r>
            <a:r>
              <a:rPr lang="de-AT" sz="1600" dirty="0" smtClean="0"/>
              <a:t> - Äquivalenten. </a:t>
            </a:r>
          </a:p>
          <a:p>
            <a:pPr marL="285750" indent="-285750">
              <a:buFont typeface="Arial" pitchFamily="34" charset="0"/>
              <a:buChar char="•"/>
            </a:pPr>
            <a:endParaRPr lang="de-AT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AT" sz="1600" dirty="0" smtClean="0"/>
              <a:t>Verglichen mit dem derzeitigen gesamten Straßenverkehr in Österreich (ca.22 </a:t>
            </a:r>
            <a:r>
              <a:rPr lang="de-AT" sz="1600" dirty="0" err="1" smtClean="0"/>
              <a:t>mio</a:t>
            </a:r>
            <a:r>
              <a:rPr lang="de-AT" sz="1600" dirty="0" smtClean="0"/>
              <a:t> t/a) ist das fast 1/3.</a:t>
            </a:r>
          </a:p>
          <a:p>
            <a:pPr marL="285750" indent="-285750">
              <a:buFont typeface="Arial" pitchFamily="34" charset="0"/>
              <a:buChar char="•"/>
            </a:pPr>
            <a:endParaRPr lang="de-AT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AT" sz="1600" dirty="0" smtClean="0"/>
              <a:t>Das ist mehr als der gesamte Wiener Straßenverkehr (mit und ohne Treibstoffexport) emittiert.</a:t>
            </a:r>
          </a:p>
          <a:p>
            <a:pPr marL="285750" indent="-285750">
              <a:buFont typeface="Arial" pitchFamily="34" charset="0"/>
              <a:buChar char="•"/>
            </a:pPr>
            <a:endParaRPr lang="de-AT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AT" sz="1600" b="1" dirty="0" smtClean="0"/>
              <a:t>Zahlreiche Umwelt und Klimaschäden sind zu erwarten:  </a:t>
            </a:r>
            <a:r>
              <a:rPr lang="de-AT" sz="1600" dirty="0" smtClean="0"/>
              <a:t>Lärm, Luftverschmutzung, Bodenversiegelung, Vernichtung von Lebensräumen  und die vermehrte Produktion von klimawirksamen Emissionen.</a:t>
            </a:r>
          </a:p>
          <a:p>
            <a:pPr marL="285750" indent="-285750">
              <a:buFont typeface="Arial" pitchFamily="34" charset="0"/>
              <a:buChar char="•"/>
            </a:pPr>
            <a:endParaRPr lang="de-A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AT" sz="1600" dirty="0" smtClean="0"/>
              <a:t>Der Flughafen müsste zur Kompensation mehrere Kraftwerke vom Typ </a:t>
            </a:r>
            <a:r>
              <a:rPr lang="de-AT" sz="1600" dirty="0" err="1" smtClean="0"/>
              <a:t>Freudenau</a:t>
            </a:r>
            <a:r>
              <a:rPr lang="de-AT" sz="1600" dirty="0" smtClean="0"/>
              <a:t> oder </a:t>
            </a:r>
            <a:r>
              <a:rPr lang="de-AT" sz="1600" dirty="0" err="1" smtClean="0"/>
              <a:t>Greifenstein</a:t>
            </a:r>
            <a:r>
              <a:rPr lang="de-AT" sz="1600" dirty="0" smtClean="0"/>
              <a:t> bauen !</a:t>
            </a:r>
          </a:p>
          <a:p>
            <a:pPr algn="ctr"/>
            <a:endParaRPr lang="de-AT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8388424" y="6381328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400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de-AT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18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/>
          <p:nvPr/>
        </p:nvPicPr>
        <p:blipFill rotWithShape="1">
          <a:blip r:embed="rId2"/>
          <a:srcRect t="2937"/>
          <a:stretch/>
        </p:blipFill>
        <p:spPr>
          <a:xfrm>
            <a:off x="191612" y="1628800"/>
            <a:ext cx="4452396" cy="3723420"/>
          </a:xfrm>
          <a:prstGeom prst="rect">
            <a:avLst/>
          </a:prstGeom>
          <a:ln>
            <a:noFill/>
          </a:ln>
        </p:spPr>
      </p:pic>
      <p:sp>
        <p:nvSpPr>
          <p:cNvPr id="2" name="Textfeld 1"/>
          <p:cNvSpPr txBox="1"/>
          <p:nvPr/>
        </p:nvSpPr>
        <p:spPr>
          <a:xfrm>
            <a:off x="4860032" y="1124744"/>
            <a:ext cx="40007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AT" sz="1600" u="sng" dirty="0" smtClean="0"/>
              <a:t>Z.B.: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AT" sz="1600" u="sng" dirty="0" smtClean="0"/>
              <a:t>Keine Steuerprivilegien für den Flugverkehr 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AT" sz="1600" u="sng" dirty="0" smtClean="0"/>
              <a:t>Kurze Strecken auf die Bahn </a:t>
            </a:r>
            <a:r>
              <a:rPr lang="de-AT" sz="1600" dirty="0" smtClean="0"/>
              <a:t>(</a:t>
            </a:r>
            <a:r>
              <a:rPr lang="de-AT" sz="1600" dirty="0" smtClean="0">
                <a:sym typeface="Wingdings" pitchFamily="2" charset="2"/>
              </a:rPr>
              <a:t> kein Flug zum „Beach-Volleyball“ nach Klagenfurt)</a:t>
            </a:r>
            <a:endParaRPr lang="de-AT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AT" sz="1600" dirty="0" smtClean="0"/>
              <a:t>Keine Rosen aus Kenia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AT" sz="1600" dirty="0" smtClean="0"/>
              <a:t>Kein Spargel aus Peru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AT" sz="1600" dirty="0" smtClean="0"/>
              <a:t>Keine Herrenpilze aus Süd Afrika 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AT" sz="1600" dirty="0" smtClean="0"/>
              <a:t>Urlaub auch einmal im (noch) schönen </a:t>
            </a:r>
          </a:p>
          <a:p>
            <a:r>
              <a:rPr lang="de-AT" sz="1600" dirty="0" smtClean="0"/>
              <a:t>       Österreich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AT" sz="1600" dirty="0" smtClean="0"/>
              <a:t>Verringerung des Cargo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AT" sz="1600" dirty="0" smtClean="0"/>
              <a:t>usw. ……</a:t>
            </a:r>
          </a:p>
          <a:p>
            <a:endParaRPr lang="de-AT" sz="1600" dirty="0" smtClean="0"/>
          </a:p>
          <a:p>
            <a:pPr algn="ctr"/>
            <a:r>
              <a:rPr lang="de-AT" sz="1600" b="1" dirty="0" smtClean="0">
                <a:solidFill>
                  <a:srgbClr val="FF0000"/>
                </a:solidFill>
              </a:rPr>
              <a:t>Verringerung des Flugverkehrs</a:t>
            </a:r>
          </a:p>
          <a:p>
            <a:pPr algn="ctr"/>
            <a:r>
              <a:rPr lang="de-AT" sz="1600" b="1" dirty="0" smtClean="0">
                <a:solidFill>
                  <a:srgbClr val="FF0000"/>
                </a:solidFill>
              </a:rPr>
              <a:t>Keine 3. Piste nötig !! </a:t>
            </a:r>
          </a:p>
          <a:p>
            <a:r>
              <a:rPr lang="de-AT" sz="1600" b="1" dirty="0">
                <a:solidFill>
                  <a:srgbClr val="FF0000"/>
                </a:solidFill>
              </a:rPr>
              <a:t> </a:t>
            </a:r>
            <a:r>
              <a:rPr lang="de-AT" sz="1600" b="1" dirty="0" smtClean="0">
                <a:solidFill>
                  <a:srgbClr val="FF0000"/>
                </a:solidFill>
              </a:rPr>
              <a:t>    </a:t>
            </a:r>
          </a:p>
          <a:p>
            <a:r>
              <a:rPr lang="de-AT" sz="1600" b="1" dirty="0">
                <a:solidFill>
                  <a:srgbClr val="FF0000"/>
                </a:solidFill>
              </a:rPr>
              <a:t> </a:t>
            </a:r>
            <a:r>
              <a:rPr lang="de-AT" sz="1600" dirty="0" smtClean="0"/>
              <a:t>In Heathrow</a:t>
            </a:r>
            <a:r>
              <a:rPr lang="de-AT" sz="1600" dirty="0"/>
              <a:t> </a:t>
            </a:r>
            <a:r>
              <a:rPr lang="de-AT" sz="1600" dirty="0" smtClean="0"/>
              <a:t>und Stansted,  wurden neue Pisten abgesagt, </a:t>
            </a:r>
          </a:p>
          <a:p>
            <a:r>
              <a:rPr lang="de-AT" sz="1600" dirty="0" smtClean="0"/>
              <a:t>In München wurde dagegen abgestimmt</a:t>
            </a:r>
          </a:p>
          <a:p>
            <a:r>
              <a:rPr lang="de-AT" sz="1600" dirty="0" smtClean="0"/>
              <a:t>Werden wir die Nächsten sein?</a:t>
            </a:r>
            <a:endParaRPr lang="de-AT" sz="1600" dirty="0"/>
          </a:p>
          <a:p>
            <a:endParaRPr lang="de-AT" sz="1600" dirty="0"/>
          </a:p>
        </p:txBody>
      </p:sp>
      <p:sp>
        <p:nvSpPr>
          <p:cNvPr id="3" name="Textfeld 2"/>
          <p:cNvSpPr txBox="1"/>
          <p:nvPr/>
        </p:nvSpPr>
        <p:spPr>
          <a:xfrm>
            <a:off x="3606418" y="471292"/>
            <a:ext cx="2045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>
                <a:solidFill>
                  <a:srgbClr val="FF0000"/>
                </a:solidFill>
              </a:rPr>
              <a:t>System Change….</a:t>
            </a:r>
            <a:endParaRPr lang="de-AT" sz="2000" b="1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FD6D-72D6-47D7-B3A3-371A4AC419EA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9708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1137</Words>
  <Application>Microsoft Office PowerPoint</Application>
  <PresentationFormat>Bildschirmpräsentation (4:3)</PresentationFormat>
  <Paragraphs>116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Brigitte</dc:creator>
  <cp:lastModifiedBy>Michael</cp:lastModifiedBy>
  <cp:revision>107</cp:revision>
  <cp:lastPrinted>2016-03-04T17:35:08Z</cp:lastPrinted>
  <dcterms:created xsi:type="dcterms:W3CDTF">2016-02-25T14:42:57Z</dcterms:created>
  <dcterms:modified xsi:type="dcterms:W3CDTF">2016-05-27T14:10:02Z</dcterms:modified>
</cp:coreProperties>
</file>