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32"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33"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35"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36"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37" name="" descr=""/>
          <p:cNvPicPr/>
          <p:nvPr/>
        </p:nvPicPr>
        <p:blipFill>
          <a:blip r:embed="rId2"/>
          <a:stretch>
            <a:fillRect/>
          </a:stretch>
        </p:blipFill>
        <p:spPr>
          <a:xfrm>
            <a:off x="1735560" y="1599840"/>
            <a:ext cx="5671800" cy="4525560"/>
          </a:xfrm>
          <a:prstGeom prst="rect">
            <a:avLst/>
          </a:prstGeom>
          <a:ln>
            <a:noFill/>
          </a:ln>
        </p:spPr>
      </p:pic>
      <p:pic>
        <p:nvPicPr>
          <p:cNvPr id="38" name="" descr=""/>
          <p:cNvPicPr/>
          <p:nvPr/>
        </p:nvPicPr>
        <p:blipFill>
          <a:blip r:embed="rId3"/>
          <a:stretch>
            <a:fillRect/>
          </a:stretch>
        </p:blipFill>
        <p:spPr>
          <a:xfrm>
            <a:off x="1735560" y="1599840"/>
            <a:ext cx="567180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45" name="PlaceHolder 2"/>
          <p:cNvSpPr>
            <a:spLocks noGrp="1"/>
          </p:cNvSpPr>
          <p:nvPr>
            <p:ph type="subTitle"/>
          </p:nvPr>
        </p:nvSpPr>
        <p:spPr>
          <a:xfrm>
            <a:off x="457200" y="1600200"/>
            <a:ext cx="8229240" cy="452592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47"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49"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50"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812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54"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55"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56"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6" name="PlaceHolder 2"/>
          <p:cNvSpPr>
            <a:spLocks noGrp="1"/>
          </p:cNvSpPr>
          <p:nvPr>
            <p:ph type="subTitle"/>
          </p:nvPr>
        </p:nvSpPr>
        <p:spPr>
          <a:xfrm>
            <a:off x="457200" y="1600200"/>
            <a:ext cx="8229240" cy="452592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58"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59"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60"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62"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63"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64"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66"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67"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69"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70"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71"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72"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74"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75"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76" name="" descr=""/>
          <p:cNvPicPr/>
          <p:nvPr/>
        </p:nvPicPr>
        <p:blipFill>
          <a:blip r:embed="rId2"/>
          <a:stretch>
            <a:fillRect/>
          </a:stretch>
        </p:blipFill>
        <p:spPr>
          <a:xfrm>
            <a:off x="1735560" y="1599840"/>
            <a:ext cx="5671800" cy="4525560"/>
          </a:xfrm>
          <a:prstGeom prst="rect">
            <a:avLst/>
          </a:prstGeom>
          <a:ln>
            <a:noFill/>
          </a:ln>
        </p:spPr>
      </p:pic>
      <p:pic>
        <p:nvPicPr>
          <p:cNvPr id="77" name="" descr=""/>
          <p:cNvPicPr/>
          <p:nvPr/>
        </p:nvPicPr>
        <p:blipFill>
          <a:blip r:embed="rId3"/>
          <a:stretch>
            <a:fillRect/>
          </a:stretch>
        </p:blipFill>
        <p:spPr>
          <a:xfrm>
            <a:off x="1735560" y="1599840"/>
            <a:ext cx="5671800" cy="45255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81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16"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17"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de-DE" sz="4400">
                <a:solidFill>
                  <a:srgbClr val="000000"/>
                </a:solidFill>
                <a:latin typeface="Calibri"/>
              </a:rPr>
              <a:t>Klicken Sie, um das Format des Titeltextes zu bearbeitenTitelmasterformat durch Klicken bearbeiten</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de-AT" sz="1200">
                <a:solidFill>
                  <a:srgbClr val="8b8b8b"/>
                </a:solidFill>
                <a:latin typeface="Calibri"/>
              </a:rPr>
              <a:t>26.08.2016</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D113D1D4-5244-4060-A349-211AD918B6E6}" type="slidenum">
              <a:rPr lang="de-AT" sz="1200">
                <a:solidFill>
                  <a:srgbClr val="8b8b8b"/>
                </a:solidFill>
                <a:latin typeface="Calibri"/>
              </a:rPr>
              <a:t>&lt;Nummer&gt;</a:t>
            </a:fld>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de-DE" sz="3200">
                <a:latin typeface="Calibri"/>
              </a:rPr>
              <a:t>Klicken Sie, um die Formate des Gliederungstextes zu bearbeiten</a:t>
            </a:r>
            <a:endParaRPr/>
          </a:p>
          <a:p>
            <a:pPr lvl="1">
              <a:buSzPct val="75000"/>
              <a:buFont typeface="StarSymbol"/>
              <a:buChar char=""/>
            </a:pPr>
            <a:r>
              <a:rPr lang="de-DE" sz="2400">
                <a:latin typeface="Calibri"/>
              </a:rPr>
              <a:t>Zweite Gliederungsebene</a:t>
            </a:r>
            <a:endParaRPr/>
          </a:p>
          <a:p>
            <a:pPr lvl="2">
              <a:buSzPct val="45000"/>
              <a:buFont typeface="StarSymbol"/>
              <a:buChar char=""/>
            </a:pPr>
            <a:r>
              <a:rPr lang="de-DE" sz="2000">
                <a:latin typeface="Calibri"/>
              </a:rPr>
              <a:t>Dritte Gliederungsebene</a:t>
            </a:r>
            <a:endParaRPr/>
          </a:p>
          <a:p>
            <a:pPr lvl="3">
              <a:buSzPct val="75000"/>
              <a:buFont typeface="StarSymbol"/>
              <a:buChar char=""/>
            </a:pPr>
            <a:r>
              <a:rPr lang="de-DE" sz="2000">
                <a:latin typeface="Calibri"/>
              </a:rPr>
              <a:t>Vierte Gliederungsebene</a:t>
            </a:r>
            <a:endParaRPr/>
          </a:p>
          <a:p>
            <a:pPr lvl="4">
              <a:buSzPct val="45000"/>
              <a:buFont typeface="StarSymbol"/>
              <a:buChar char=""/>
            </a:pPr>
            <a:r>
              <a:rPr lang="de-DE" sz="2000">
                <a:latin typeface="Calibri"/>
              </a:rPr>
              <a:t>Fünfte Gliederungsebene</a:t>
            </a:r>
            <a:endParaRPr/>
          </a:p>
          <a:p>
            <a:pPr lvl="5">
              <a:buSzPct val="45000"/>
              <a:buFont typeface="StarSymbol"/>
              <a:buChar char=""/>
            </a:pPr>
            <a:r>
              <a:rPr lang="de-DE" sz="2000">
                <a:latin typeface="Calibri"/>
              </a:rPr>
              <a:t>Sechste Gliederungsebene</a:t>
            </a:r>
            <a:endParaRPr/>
          </a:p>
          <a:p>
            <a:pPr lvl="6">
              <a:buSzPct val="45000"/>
              <a:buFont typeface="StarSymbol"/>
              <a:buChar char=""/>
            </a:pPr>
            <a:r>
              <a:rPr lang="de-DE" sz="2000">
                <a:latin typeface="Calibri"/>
              </a:rPr>
              <a:t>Siebente Gliederungsebene</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de-DE" sz="4400">
                <a:solidFill>
                  <a:srgbClr val="000000"/>
                </a:solidFill>
                <a:latin typeface="Calibri"/>
              </a:rPr>
              <a:t>Klicken Sie, um das Format des Titeltextes zu bearbeitenTitelmasterformat durch Klicken bearbeiten</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de-DE" sz="3200">
                <a:solidFill>
                  <a:srgbClr val="000000"/>
                </a:solidFill>
                <a:latin typeface="Calibri"/>
              </a:rPr>
              <a:t>Klicken Sie, um die Formate des Gliederungstextes zu bearbeiten</a:t>
            </a:r>
            <a:endParaRPr/>
          </a:p>
          <a:p>
            <a:pPr lvl="1">
              <a:buSzPct val="75000"/>
              <a:buFont typeface="StarSymbol"/>
              <a:buChar char=""/>
            </a:pPr>
            <a:r>
              <a:rPr lang="de-DE" sz="3200">
                <a:solidFill>
                  <a:srgbClr val="000000"/>
                </a:solidFill>
                <a:latin typeface="Calibri"/>
              </a:rPr>
              <a:t>Zweite Gliederungsebene</a:t>
            </a:r>
            <a:endParaRPr/>
          </a:p>
          <a:p>
            <a:pPr lvl="2">
              <a:buSzPct val="45000"/>
              <a:buFont typeface="StarSymbol"/>
              <a:buChar char=""/>
            </a:pPr>
            <a:r>
              <a:rPr lang="de-DE" sz="3200">
                <a:solidFill>
                  <a:srgbClr val="000000"/>
                </a:solidFill>
                <a:latin typeface="Calibri"/>
              </a:rPr>
              <a:t>Dritte Gliederungsebene</a:t>
            </a:r>
            <a:endParaRPr/>
          </a:p>
          <a:p>
            <a:pPr lvl="3">
              <a:buSzPct val="75000"/>
              <a:buFont typeface="StarSymbol"/>
              <a:buChar char=""/>
            </a:pPr>
            <a:r>
              <a:rPr lang="de-DE" sz="3200">
                <a:solidFill>
                  <a:srgbClr val="000000"/>
                </a:solidFill>
                <a:latin typeface="Calibri"/>
              </a:rPr>
              <a:t>Vierte Gliederungsebene</a:t>
            </a:r>
            <a:endParaRPr/>
          </a:p>
          <a:p>
            <a:pPr lvl="4">
              <a:buSzPct val="45000"/>
              <a:buFont typeface="StarSymbol"/>
              <a:buChar char=""/>
            </a:pPr>
            <a:r>
              <a:rPr lang="de-DE" sz="3200">
                <a:solidFill>
                  <a:srgbClr val="000000"/>
                </a:solidFill>
                <a:latin typeface="Calibri"/>
              </a:rPr>
              <a:t>Fünfte Gliederungsebene</a:t>
            </a:r>
            <a:endParaRPr/>
          </a:p>
          <a:p>
            <a:pPr lvl="5">
              <a:buSzPct val="45000"/>
              <a:buFont typeface="StarSymbol"/>
              <a:buChar char=""/>
            </a:pPr>
            <a:r>
              <a:rPr lang="de-DE" sz="3200">
                <a:solidFill>
                  <a:srgbClr val="000000"/>
                </a:solidFill>
                <a:latin typeface="Calibri"/>
              </a:rPr>
              <a:t>Sechste Gliederungsebene</a:t>
            </a:r>
            <a:endParaRPr/>
          </a:p>
          <a:p>
            <a:pPr>
              <a:lnSpc>
                <a:spcPct val="100000"/>
              </a:lnSpc>
              <a:buFont typeface="Arial"/>
              <a:buChar char="•"/>
            </a:pPr>
            <a:r>
              <a:rPr lang="de-DE" sz="3200">
                <a:solidFill>
                  <a:srgbClr val="000000"/>
                </a:solidFill>
                <a:latin typeface="Calibri"/>
              </a:rPr>
              <a:t>Siebente GliederungsebeneTextmasterformat bearbeiten</a:t>
            </a:r>
            <a:endParaRPr/>
          </a:p>
          <a:p>
            <a:pPr lvl="1">
              <a:lnSpc>
                <a:spcPct val="100000"/>
              </a:lnSpc>
              <a:buFont typeface="Arial"/>
              <a:buChar char="–"/>
            </a:pPr>
            <a:r>
              <a:rPr lang="de-DE" sz="2800">
                <a:solidFill>
                  <a:srgbClr val="000000"/>
                </a:solidFill>
                <a:latin typeface="Calibri"/>
              </a:rPr>
              <a:t>Zweite Ebene</a:t>
            </a:r>
            <a:endParaRPr/>
          </a:p>
          <a:p>
            <a:pPr lvl="2">
              <a:lnSpc>
                <a:spcPct val="100000"/>
              </a:lnSpc>
              <a:buFont typeface="Arial"/>
              <a:buChar char="•"/>
            </a:pPr>
            <a:r>
              <a:rPr lang="de-DE" sz="2400">
                <a:solidFill>
                  <a:srgbClr val="000000"/>
                </a:solidFill>
                <a:latin typeface="Calibri"/>
              </a:rPr>
              <a:t>Dritte Ebene</a:t>
            </a:r>
            <a:endParaRPr/>
          </a:p>
          <a:p>
            <a:pPr lvl="3">
              <a:lnSpc>
                <a:spcPct val="100000"/>
              </a:lnSpc>
              <a:buFont typeface="Arial"/>
              <a:buChar char="–"/>
            </a:pPr>
            <a:r>
              <a:rPr lang="de-DE" sz="2000">
                <a:solidFill>
                  <a:srgbClr val="000000"/>
                </a:solidFill>
                <a:latin typeface="Calibri"/>
              </a:rPr>
              <a:t>Vierte Ebene</a:t>
            </a:r>
            <a:endParaRPr/>
          </a:p>
          <a:p>
            <a:pPr lvl="4">
              <a:lnSpc>
                <a:spcPct val="100000"/>
              </a:lnSpc>
              <a:buFont typeface="Arial"/>
              <a:buChar char="»"/>
            </a:pPr>
            <a:r>
              <a:rPr lang="de-DE" sz="2000">
                <a:solidFill>
                  <a:srgbClr val="000000"/>
                </a:solidFill>
                <a:latin typeface="Calibri"/>
              </a:rPr>
              <a:t>Fünfte Ebene</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de-AT" sz="1200">
                <a:solidFill>
                  <a:srgbClr val="8b8b8b"/>
                </a:solidFill>
                <a:latin typeface="Calibri"/>
              </a:rPr>
              <a:t>26.08.2016</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2A17303F-DF20-42FA-A659-1BB3A98771E9}" type="slidenum">
              <a:rPr lang="de-AT" sz="1200">
                <a:solidFill>
                  <a:srgbClr val="8b8b8b"/>
                </a:solidFill>
                <a:latin typeface="Calibri"/>
              </a:rPr>
              <a:t>&lt;Nummer&gt;</a:t>
            </a:fld>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21240" y="188640"/>
            <a:ext cx="9108000" cy="6865560"/>
          </a:xfrm>
          <a:prstGeom prst="rect">
            <a:avLst/>
          </a:prstGeom>
          <a:noFill/>
          <a:ln>
            <a:noFill/>
          </a:ln>
        </p:spPr>
        <p:txBody>
          <a:bodyPr lIns="90000" rIns="90000" tIns="45000" bIns="45000"/>
          <a:p>
            <a:pPr>
              <a:lnSpc>
                <a:spcPct val="100000"/>
              </a:lnSpc>
            </a:pPr>
            <a:r>
              <a:rPr b="1" lang="de-AT" sz="1200" u="sng">
                <a:solidFill>
                  <a:srgbClr val="000000"/>
                </a:solidFill>
                <a:latin typeface="Calibri"/>
              </a:rPr>
              <a:t>Flughafen, 2003 und 2007 und geplantes Wachstum bis 2025</a:t>
            </a:r>
            <a:r>
              <a:rPr lang="de-AT" sz="1200">
                <a:solidFill>
                  <a:srgbClr val="000000"/>
                </a:solidFill>
                <a:latin typeface="Calibri"/>
              </a:rPr>
              <a:t> , </a:t>
            </a:r>
            <a:r>
              <a:rPr b="1" lang="de-AT" sz="1200">
                <a:solidFill>
                  <a:srgbClr val="000000"/>
                </a:solidFill>
                <a:latin typeface="Calibri"/>
              </a:rPr>
              <a:t>I.) Aussage mit dem GWP = 1,8</a:t>
            </a:r>
            <a:endParaRPr/>
          </a:p>
          <a:p>
            <a:pPr>
              <a:lnSpc>
                <a:spcPct val="100000"/>
              </a:lnSpc>
            </a:pPr>
            <a:r>
              <a:rPr lang="de-AT" sz="1200">
                <a:solidFill>
                  <a:srgbClr val="000000"/>
                </a:solidFill>
                <a:latin typeface="Calibri"/>
              </a:rPr>
              <a:t>
</a:t>
            </a:r>
            <a:r>
              <a:rPr lang="de-AT" sz="1200">
                <a:solidFill>
                  <a:srgbClr val="000000"/>
                </a:solidFill>
                <a:latin typeface="Calibri"/>
              </a:rPr>
              <a:t>a)CO</a:t>
            </a:r>
            <a:r>
              <a:rPr lang="de-AT" sz="1200" baseline="-25000">
                <a:solidFill>
                  <a:srgbClr val="000000"/>
                </a:solidFill>
                <a:latin typeface="Calibri"/>
              </a:rPr>
              <a:t>2</a:t>
            </a:r>
            <a:r>
              <a:rPr lang="de-AT" sz="1200">
                <a:solidFill>
                  <a:srgbClr val="000000"/>
                </a:solidFill>
                <a:latin typeface="Calibri"/>
              </a:rPr>
              <a:t> Gesamtemissionen von Luftfahrzeugen die aufgrund von Start und Landung dem Flughafen Wien zugerechnet werden können</a:t>
            </a:r>
            <a:r>
              <a:rPr lang="de-AT" sz="1200" baseline="30000">
                <a:solidFill>
                  <a:srgbClr val="000000"/>
                </a:solidFill>
                <a:latin typeface="Calibri"/>
              </a:rPr>
              <a:t>1)</a:t>
            </a:r>
            <a:r>
              <a:rPr lang="de-AT" sz="1200">
                <a:solidFill>
                  <a:srgbClr val="000000"/>
                </a:solidFill>
                <a:latin typeface="Calibri"/>
              </a:rPr>
              <a:t> (Einheit: mio t/a = Millionen Tonnen pro Jahr).  Angaben zu den Jahren 2003 und 2007: 1,38, 2,05 . </a:t>
            </a:r>
            <a:endParaRPr/>
          </a:p>
          <a:p>
            <a:pPr>
              <a:lnSpc>
                <a:spcPct val="100000"/>
              </a:lnSpc>
            </a:pPr>
            <a:r>
              <a:rPr lang="de-AT" sz="1200">
                <a:solidFill>
                  <a:srgbClr val="000000"/>
                </a:solidFill>
                <a:latin typeface="Calibri"/>
              </a:rPr>
              <a:t>Diese Informationen stammen alle aus den Einreichunterlagen für die UVP zur 3. Piste.</a:t>
            </a:r>
            <a:endParaRPr/>
          </a:p>
          <a:p>
            <a:pPr>
              <a:lnSpc>
                <a:spcPct val="100000"/>
              </a:lnSpc>
            </a:pPr>
            <a:endParaRPr/>
          </a:p>
          <a:p>
            <a:pPr>
              <a:lnSpc>
                <a:spcPct val="100000"/>
              </a:lnSpc>
            </a:pPr>
            <a:r>
              <a:rPr lang="de-AT" sz="1200">
                <a:solidFill>
                  <a:srgbClr val="000000"/>
                </a:solidFill>
                <a:latin typeface="Calibri"/>
              </a:rPr>
              <a:t>b)Für LFZ, „LTO + Cruise“ berechnen sich die Treibhausgas (THG) Emissionen aus  CO</a:t>
            </a:r>
            <a:r>
              <a:rPr lang="de-AT" sz="1200" baseline="-25000">
                <a:solidFill>
                  <a:srgbClr val="000000"/>
                </a:solidFill>
                <a:latin typeface="Calibri"/>
              </a:rPr>
              <a:t>2 </a:t>
            </a:r>
            <a:r>
              <a:rPr lang="de-AT" sz="1200">
                <a:solidFill>
                  <a:srgbClr val="000000"/>
                </a:solidFill>
                <a:latin typeface="Calibri"/>
              </a:rPr>
              <a:t>durch Multiplikation mit einem Faktor von ca. 1,8 (1,79) der sich daraus ergibt, dass neben CO</a:t>
            </a:r>
            <a:r>
              <a:rPr lang="de-AT" sz="1200" baseline="-25000">
                <a:solidFill>
                  <a:srgbClr val="000000"/>
                </a:solidFill>
                <a:latin typeface="Calibri"/>
              </a:rPr>
              <a:t>2</a:t>
            </a:r>
            <a:r>
              <a:rPr lang="de-AT" sz="1200">
                <a:solidFill>
                  <a:srgbClr val="000000"/>
                </a:solidFill>
                <a:latin typeface="Calibri"/>
              </a:rPr>
              <a:t> in großer Höhe noch andere Emissionen (wie Ozon, NOx, Kondensstreifen und daraus entstehende Zirruswolken….) klimawirksam sind</a:t>
            </a:r>
            <a:r>
              <a:rPr lang="de-AT" sz="1200" baseline="30000">
                <a:solidFill>
                  <a:srgbClr val="000000"/>
                </a:solidFill>
                <a:latin typeface="Calibri"/>
              </a:rPr>
              <a:t>3)</a:t>
            </a:r>
            <a:r>
              <a:rPr lang="de-AT" sz="1200">
                <a:solidFill>
                  <a:srgbClr val="000000"/>
                </a:solidFill>
                <a:latin typeface="Calibri"/>
              </a:rPr>
              <a:t>.</a:t>
            </a:r>
            <a:r>
              <a:rPr lang="de-AT" sz="1200">
                <a:solidFill>
                  <a:srgbClr val="000000"/>
                </a:solidFill>
                <a:latin typeface="Calibri"/>
              </a:rPr>
              <a:t>
</a:t>
            </a:r>
            <a:r>
              <a:rPr lang="de-AT" sz="1200">
                <a:solidFill>
                  <a:srgbClr val="000000"/>
                </a:solidFill>
                <a:latin typeface="Calibri"/>
              </a:rPr>
              <a:t>
</a:t>
            </a:r>
            <a:r>
              <a:rPr lang="de-AT" sz="1200">
                <a:solidFill>
                  <a:srgbClr val="000000"/>
                </a:solidFill>
                <a:latin typeface="Calibri"/>
              </a:rPr>
              <a:t>2003…………………………………….1,38  mio t/a CO</a:t>
            </a:r>
            <a:r>
              <a:rPr lang="de-AT" sz="1200" baseline="-25000">
                <a:solidFill>
                  <a:srgbClr val="000000"/>
                </a:solidFill>
                <a:latin typeface="Calibri"/>
              </a:rPr>
              <a:t>2</a:t>
            </a:r>
            <a:r>
              <a:rPr lang="de-AT" sz="1200">
                <a:solidFill>
                  <a:srgbClr val="000000"/>
                </a:solidFill>
                <a:latin typeface="Calibri"/>
              </a:rPr>
              <a:t> …………..2,47 mio t/a THG</a:t>
            </a:r>
            <a:r>
              <a:rPr lang="de-AT" sz="1200">
                <a:solidFill>
                  <a:srgbClr val="000000"/>
                </a:solidFill>
                <a:latin typeface="Calibri"/>
              </a:rPr>
              <a:t>
</a:t>
            </a:r>
            <a:r>
              <a:rPr lang="de-AT" sz="1200">
                <a:solidFill>
                  <a:srgbClr val="000000"/>
                </a:solidFill>
                <a:latin typeface="Calibri"/>
              </a:rPr>
              <a:t>2007…………………………………….2,05  mio t/a CO</a:t>
            </a:r>
            <a:r>
              <a:rPr lang="de-AT" sz="1200" baseline="-25000">
                <a:solidFill>
                  <a:srgbClr val="000000"/>
                </a:solidFill>
                <a:latin typeface="Calibri"/>
              </a:rPr>
              <a:t>2 </a:t>
            </a:r>
            <a:r>
              <a:rPr lang="de-AT" sz="1200">
                <a:solidFill>
                  <a:srgbClr val="000000"/>
                </a:solidFill>
                <a:latin typeface="Calibri"/>
              </a:rPr>
              <a:t>.............3,67 mio t/a THG</a:t>
            </a:r>
            <a:r>
              <a:rPr lang="de-AT" sz="1200">
                <a:solidFill>
                  <a:srgbClr val="000000"/>
                </a:solidFill>
                <a:latin typeface="Calibri"/>
              </a:rPr>
              <a:t>
</a:t>
            </a:r>
            <a:r>
              <a:rPr lang="de-AT" sz="1200">
                <a:solidFill>
                  <a:srgbClr val="000000"/>
                </a:solidFill>
                <a:latin typeface="Calibri"/>
              </a:rPr>
              <a:t>dazu kommt noch der (KFZ) Bodenverkehr, der 2003 mit 0,162 mio t/a angegeben war. Unter Annahme einer sehr moderaten Erhöhung</a:t>
            </a:r>
            <a:r>
              <a:rPr lang="de-AT" sz="1200" baseline="30000">
                <a:solidFill>
                  <a:srgbClr val="000000"/>
                </a:solidFill>
                <a:latin typeface="Calibri"/>
              </a:rPr>
              <a:t>4)</a:t>
            </a:r>
            <a:r>
              <a:rPr lang="de-AT" sz="1200">
                <a:solidFill>
                  <a:srgbClr val="000000"/>
                </a:solidFill>
                <a:latin typeface="Calibri"/>
              </a:rPr>
              <a:t> auf 0,185 mio t/a in 2007 ergibt sich: </a:t>
            </a:r>
            <a:r>
              <a:rPr lang="de-AT" sz="1200">
                <a:solidFill>
                  <a:srgbClr val="000000"/>
                </a:solidFill>
                <a:latin typeface="Calibri"/>
              </a:rPr>
              <a:t>
</a:t>
            </a:r>
            <a:r>
              <a:rPr b="1" lang="de-AT" sz="1200" u="sng">
                <a:solidFill>
                  <a:srgbClr val="000000"/>
                </a:solidFill>
                <a:latin typeface="Calibri"/>
              </a:rPr>
              <a:t>2007……………………......................................3,67 + 0,185 = 3,86 ≈ 3,9 mio t/a THG</a:t>
            </a:r>
            <a:endParaRPr/>
          </a:p>
          <a:p>
            <a:pPr>
              <a:lnSpc>
                <a:spcPct val="100000"/>
              </a:lnSpc>
            </a:pPr>
            <a:endParaRPr/>
          </a:p>
          <a:p>
            <a:pPr>
              <a:lnSpc>
                <a:spcPct val="100000"/>
              </a:lnSpc>
            </a:pPr>
            <a:endParaRPr/>
          </a:p>
          <a:p>
            <a:pPr>
              <a:lnSpc>
                <a:spcPct val="100000"/>
              </a:lnSpc>
            </a:pPr>
            <a:r>
              <a:rPr b="1" lang="de-AT" sz="1400" u="sng">
                <a:solidFill>
                  <a:srgbClr val="000000"/>
                </a:solidFill>
                <a:latin typeface="Calibri"/>
              </a:rPr>
              <a:t>c)Vorausschau auf  2025, LFZ, Planszenario * und Nullszenario*: </a:t>
            </a:r>
            <a:r>
              <a:rPr lang="de-AT" sz="1200">
                <a:solidFill>
                  <a:srgbClr val="000000"/>
                </a:solidFill>
                <a:latin typeface="Calibri"/>
              </a:rPr>
              <a:t>diese Abschätzungen folgen aus der Annahme, dass die Zunahmen bezogen auf 2003 um den gleichen Faktor erfolgen, wie die entsprechenden Zunahmen im LTO-Zyklus</a:t>
            </a:r>
            <a:r>
              <a:rPr lang="de-AT" sz="1200" baseline="30000">
                <a:solidFill>
                  <a:srgbClr val="000000"/>
                </a:solidFill>
                <a:latin typeface="Calibri"/>
              </a:rPr>
              <a:t>1,2</a:t>
            </a:r>
            <a:r>
              <a:rPr lang="de-AT" sz="1200">
                <a:solidFill>
                  <a:srgbClr val="000000"/>
                </a:solidFill>
                <a:latin typeface="Calibri"/>
              </a:rPr>
              <a:t>, nämlich um die Faktoren 2,77 u. 1,73.</a:t>
            </a:r>
            <a:r>
              <a:rPr lang="de-AT" sz="1200">
                <a:solidFill>
                  <a:srgbClr val="000000"/>
                </a:solidFill>
                <a:latin typeface="Calibri"/>
              </a:rPr>
              <a:t>
</a:t>
            </a:r>
            <a:r>
              <a:rPr lang="de-AT" sz="1200">
                <a:solidFill>
                  <a:srgbClr val="000000"/>
                </a:solidFill>
                <a:latin typeface="Calibri"/>
              </a:rPr>
              <a:t>
</a:t>
            </a:r>
            <a:r>
              <a:rPr lang="de-AT" sz="1200">
                <a:solidFill>
                  <a:srgbClr val="000000"/>
                </a:solidFill>
                <a:latin typeface="Calibri"/>
              </a:rPr>
              <a:t>Planszenario: 2025 (LFZ)……………….1,38 x 2,77 = 3,82 mio t/a CO</a:t>
            </a:r>
            <a:r>
              <a:rPr lang="de-AT" sz="1200" baseline="-25000">
                <a:solidFill>
                  <a:srgbClr val="000000"/>
                </a:solidFill>
                <a:latin typeface="Calibri"/>
              </a:rPr>
              <a:t>2 </a:t>
            </a:r>
            <a:r>
              <a:rPr lang="de-AT" sz="1200">
                <a:solidFill>
                  <a:srgbClr val="000000"/>
                </a:solidFill>
                <a:latin typeface="Calibri"/>
              </a:rPr>
              <a:t>……x1,79 = 6,84 mio t/a THG</a:t>
            </a:r>
            <a:r>
              <a:rPr lang="de-AT" sz="1200">
                <a:solidFill>
                  <a:srgbClr val="000000"/>
                </a:solidFill>
                <a:latin typeface="Calibri"/>
              </a:rPr>
              <a:t>
</a:t>
            </a:r>
            <a:r>
              <a:rPr lang="de-AT" sz="1200">
                <a:solidFill>
                  <a:srgbClr val="000000"/>
                </a:solidFill>
                <a:latin typeface="Calibri"/>
              </a:rPr>
              <a:t>dazugerechnet die THG aus KFZ Verkehr</a:t>
            </a:r>
            <a:r>
              <a:rPr lang="de-AT" sz="1200" baseline="30000">
                <a:solidFill>
                  <a:srgbClr val="000000"/>
                </a:solidFill>
                <a:latin typeface="Calibri"/>
              </a:rPr>
              <a:t>1) </a:t>
            </a:r>
            <a:r>
              <a:rPr lang="de-AT" sz="1200">
                <a:solidFill>
                  <a:srgbClr val="000000"/>
                </a:solidFill>
                <a:latin typeface="Calibri"/>
              </a:rPr>
              <a:t>ergibt insgesamt:</a:t>
            </a:r>
            <a:r>
              <a:rPr lang="de-AT" sz="1200">
                <a:solidFill>
                  <a:srgbClr val="000000"/>
                </a:solidFill>
                <a:latin typeface="Calibri"/>
              </a:rPr>
              <a:t>
</a:t>
            </a:r>
            <a:r>
              <a:rPr b="1" lang="de-AT" sz="1200" u="sng">
                <a:solidFill>
                  <a:srgbClr val="000000"/>
                </a:solidFill>
                <a:latin typeface="Calibri"/>
              </a:rPr>
              <a:t>Planszenario 2025……………………………………………………………………….6,84 + 0,343 = 7,18 mio t/a THG</a:t>
            </a:r>
            <a:endParaRPr/>
          </a:p>
          <a:p>
            <a:pPr>
              <a:lnSpc>
                <a:spcPct val="100000"/>
              </a:lnSpc>
            </a:pPr>
            <a:endParaRPr/>
          </a:p>
          <a:p>
            <a:pPr>
              <a:lnSpc>
                <a:spcPct val="100000"/>
              </a:lnSpc>
            </a:pPr>
            <a:r>
              <a:rPr lang="de-AT" sz="1200">
                <a:solidFill>
                  <a:srgbClr val="000000"/>
                </a:solidFill>
                <a:latin typeface="Calibri"/>
              </a:rPr>
              <a:t>Nullszenario: 2025 (LFZ)……………….1,38 x 1,73 = 2,38 mio t/a CO</a:t>
            </a:r>
            <a:r>
              <a:rPr lang="de-AT" sz="1200" baseline="-25000">
                <a:solidFill>
                  <a:srgbClr val="000000"/>
                </a:solidFill>
                <a:latin typeface="Calibri"/>
              </a:rPr>
              <a:t>2 </a:t>
            </a:r>
            <a:r>
              <a:rPr lang="de-AT" sz="1200">
                <a:solidFill>
                  <a:srgbClr val="000000"/>
                </a:solidFill>
                <a:latin typeface="Calibri"/>
              </a:rPr>
              <a:t>……x1,79 = 4,27 mio t/a THG</a:t>
            </a:r>
            <a:r>
              <a:rPr lang="de-AT" sz="1200">
                <a:solidFill>
                  <a:srgbClr val="000000"/>
                </a:solidFill>
                <a:latin typeface="Calibri"/>
              </a:rPr>
              <a:t>
</a:t>
            </a:r>
            <a:r>
              <a:rPr lang="de-AT" sz="1200">
                <a:solidFill>
                  <a:srgbClr val="000000"/>
                </a:solidFill>
                <a:latin typeface="Calibri"/>
              </a:rPr>
              <a:t>dazugerechnet die THG aus KFZ Verkehr</a:t>
            </a:r>
            <a:r>
              <a:rPr lang="de-AT" sz="1200" baseline="30000">
                <a:solidFill>
                  <a:srgbClr val="000000"/>
                </a:solidFill>
                <a:latin typeface="Calibri"/>
              </a:rPr>
              <a:t>1) </a:t>
            </a:r>
            <a:r>
              <a:rPr lang="de-AT" sz="1200">
                <a:solidFill>
                  <a:srgbClr val="000000"/>
                </a:solidFill>
                <a:latin typeface="Calibri"/>
              </a:rPr>
              <a:t>ergibt insgesamt:</a:t>
            </a:r>
            <a:r>
              <a:rPr lang="de-AT" sz="1200">
                <a:solidFill>
                  <a:srgbClr val="000000"/>
                </a:solidFill>
                <a:latin typeface="Calibri"/>
              </a:rPr>
              <a:t>
</a:t>
            </a:r>
            <a:r>
              <a:rPr b="1" lang="de-AT" sz="1200" u="sng">
                <a:solidFill>
                  <a:srgbClr val="000000"/>
                </a:solidFill>
                <a:latin typeface="Calibri"/>
              </a:rPr>
              <a:t>Nullszenario 2025……………………………………………………………………….4,27 + 0,336 = 4,61 mio t/a THG</a:t>
            </a:r>
            <a:endParaRPr/>
          </a:p>
          <a:p>
            <a:pPr>
              <a:lnSpc>
                <a:spcPct val="100000"/>
              </a:lnSpc>
            </a:pPr>
            <a:endParaRPr/>
          </a:p>
          <a:p>
            <a:pPr>
              <a:lnSpc>
                <a:spcPct val="100000"/>
              </a:lnSpc>
            </a:pPr>
            <a:r>
              <a:rPr b="1" lang="de-AT" sz="1200" u="sng">
                <a:solidFill>
                  <a:srgbClr val="000000"/>
                </a:solidFill>
                <a:latin typeface="Calibri"/>
              </a:rPr>
              <a:t>Planszenario – Nullszenario 2025 …………………………………………………7,18 – 4,61 = 2,57 mio t/a THG……..für die 3. Piste alleine</a:t>
            </a:r>
            <a:endParaRPr/>
          </a:p>
          <a:p>
            <a:pPr>
              <a:lnSpc>
                <a:spcPct val="100000"/>
              </a:lnSpc>
            </a:pPr>
            <a:endParaRPr/>
          </a:p>
          <a:p>
            <a:pPr>
              <a:lnSpc>
                <a:spcPct val="100000"/>
              </a:lnSpc>
            </a:pPr>
            <a:endParaRPr/>
          </a:p>
          <a:p>
            <a:pPr>
              <a:lnSpc>
                <a:spcPct val="100000"/>
              </a:lnSpc>
            </a:pPr>
            <a:r>
              <a:rPr b="1" lang="de-AT" sz="1200">
                <a:solidFill>
                  <a:srgbClr val="000000"/>
                </a:solidFill>
                <a:latin typeface="Calibri"/>
              </a:rPr>
              <a:t>……………………………………………</a:t>
            </a:r>
            <a:r>
              <a:rPr b="1" lang="de-AT" sz="1200">
                <a:solidFill>
                  <a:srgbClr val="000000"/>
                </a:solidFill>
                <a:latin typeface="Calibri"/>
              </a:rPr>
              <a:t>.</a:t>
            </a:r>
            <a:endParaRPr/>
          </a:p>
          <a:p>
            <a:pPr>
              <a:lnSpc>
                <a:spcPct val="100000"/>
              </a:lnSpc>
            </a:pPr>
            <a:r>
              <a:rPr lang="de-AT" sz="1200">
                <a:solidFill>
                  <a:srgbClr val="000000"/>
                </a:solidFill>
                <a:latin typeface="Calibri"/>
              </a:rPr>
              <a:t>*) Planszenario inkludiert die 3. Piste, Nullszenario ist die voraussichtliche Weiterentwicklung des Flughafens ohne 3.Piste.</a:t>
            </a:r>
            <a:endParaRPr/>
          </a:p>
          <a:p>
            <a:pPr>
              <a:lnSpc>
                <a:spcPct val="100000"/>
              </a:lnSpc>
            </a:pPr>
            <a:endParaRPr/>
          </a:p>
          <a:p>
            <a:pPr>
              <a:lnSpc>
                <a:spcPct val="100000"/>
              </a:lnSpc>
            </a:pPr>
            <a:endParaRPr/>
          </a:p>
          <a:p>
            <a:pPr>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CustomShape 1"/>
          <p:cNvSpPr/>
          <p:nvPr/>
        </p:nvSpPr>
        <p:spPr>
          <a:xfrm>
            <a:off x="21240" y="188640"/>
            <a:ext cx="9108000" cy="6499800"/>
          </a:xfrm>
          <a:prstGeom prst="rect">
            <a:avLst/>
          </a:prstGeom>
          <a:noFill/>
          <a:ln>
            <a:noFill/>
          </a:ln>
        </p:spPr>
        <p:txBody>
          <a:bodyPr lIns="90000" rIns="90000" tIns="45000" bIns="45000"/>
          <a:p>
            <a:pPr>
              <a:lnSpc>
                <a:spcPct val="100000"/>
              </a:lnSpc>
            </a:pPr>
            <a:r>
              <a:rPr b="1" lang="de-AT" sz="1200" u="sng">
                <a:solidFill>
                  <a:srgbClr val="ff0000"/>
                </a:solidFill>
                <a:latin typeface="Calibri"/>
              </a:rPr>
              <a:t>II.) Wiederholung der Rechnung mit einem angenommenen Faktor von 2,7 </a:t>
            </a:r>
            <a:r>
              <a:rPr b="1" lang="de-AT" sz="1200" u="sng" baseline="30000">
                <a:solidFill>
                  <a:srgbClr val="ff0000"/>
                </a:solidFill>
                <a:latin typeface="Calibri"/>
              </a:rPr>
              <a:t>3a)</a:t>
            </a:r>
            <a:r>
              <a:rPr b="1" lang="de-AT" sz="1200" u="sng">
                <a:solidFill>
                  <a:srgbClr val="ff0000"/>
                </a:solidFill>
                <a:latin typeface="Calibri"/>
              </a:rPr>
              <a:t>  für den Einfluß von zusätzlichen Emissionen in Reiseflughöhe : Flughafen,  geplantes Wachstum bis  2025</a:t>
            </a:r>
            <a:r>
              <a:rPr lang="de-AT" sz="1200">
                <a:solidFill>
                  <a:srgbClr val="ff0000"/>
                </a:solidFill>
                <a:latin typeface="Calibri"/>
              </a:rPr>
              <a:t> </a:t>
            </a:r>
            <a:r>
              <a:rPr b="1" lang="de-AT" sz="1200">
                <a:solidFill>
                  <a:srgbClr val="ff0000"/>
                </a:solidFill>
                <a:latin typeface="Calibri"/>
              </a:rPr>
              <a:t>, neue Berechnung der klimarelevanten Emissionen  </a:t>
            </a:r>
            <a:endParaRPr/>
          </a:p>
          <a:p>
            <a:pPr>
              <a:lnSpc>
                <a:spcPct val="100000"/>
              </a:lnSpc>
            </a:pPr>
            <a:endParaRPr/>
          </a:p>
          <a:p>
            <a:pPr>
              <a:lnSpc>
                <a:spcPct val="100000"/>
              </a:lnSpc>
            </a:pPr>
            <a:r>
              <a:rPr lang="de-AT" sz="1200">
                <a:solidFill>
                  <a:srgbClr val="ff0000"/>
                </a:solidFill>
                <a:latin typeface="Calibri"/>
              </a:rPr>
              <a:t>a)CO</a:t>
            </a:r>
            <a:r>
              <a:rPr lang="de-AT" sz="1200" baseline="-25000">
                <a:solidFill>
                  <a:srgbClr val="ff0000"/>
                </a:solidFill>
                <a:latin typeface="Calibri"/>
              </a:rPr>
              <a:t>2</a:t>
            </a:r>
            <a:r>
              <a:rPr lang="de-AT" sz="1200">
                <a:solidFill>
                  <a:srgbClr val="ff0000"/>
                </a:solidFill>
                <a:latin typeface="Calibri"/>
              </a:rPr>
              <a:t> Gesamtemissionen von Luftfahrzeugen die aufgrund von Start und Landung dem Flughafen Wien zugerechnet werden können</a:t>
            </a:r>
            <a:r>
              <a:rPr lang="de-AT" sz="1200" baseline="30000">
                <a:solidFill>
                  <a:srgbClr val="ff0000"/>
                </a:solidFill>
                <a:latin typeface="Calibri"/>
              </a:rPr>
              <a:t>1) </a:t>
            </a:r>
            <a:r>
              <a:rPr lang="de-AT" sz="1200">
                <a:solidFill>
                  <a:srgbClr val="ff0000"/>
                </a:solidFill>
                <a:latin typeface="Calibri"/>
              </a:rPr>
              <a:t>(Einheit: mio t/a = Millionen Tonnen pro Jahr). Angaben zu den Jahren 2003 und 2007: 1,38, 2,05 . Diese Informationen stammen alle aus den Einreichunterlagen für die UVP zur 3. Piste.</a:t>
            </a:r>
            <a:endParaRPr/>
          </a:p>
          <a:p>
            <a:pPr>
              <a:lnSpc>
                <a:spcPct val="100000"/>
              </a:lnSpc>
            </a:pPr>
            <a:endParaRPr/>
          </a:p>
          <a:p>
            <a:pPr>
              <a:lnSpc>
                <a:spcPct val="100000"/>
              </a:lnSpc>
            </a:pPr>
            <a:r>
              <a:rPr lang="de-AT" sz="1200">
                <a:solidFill>
                  <a:srgbClr val="ff0000"/>
                </a:solidFill>
                <a:latin typeface="Calibri"/>
              </a:rPr>
              <a:t>b)Für LFZ, „LTO + Cruise“ berechnen sich die Treibhausgas (THG) Emissionen aus  CO</a:t>
            </a:r>
            <a:r>
              <a:rPr lang="de-AT" sz="1200" baseline="-25000">
                <a:solidFill>
                  <a:srgbClr val="ff0000"/>
                </a:solidFill>
                <a:latin typeface="Calibri"/>
              </a:rPr>
              <a:t>2 </a:t>
            </a:r>
            <a:r>
              <a:rPr lang="de-AT" sz="1200">
                <a:solidFill>
                  <a:srgbClr val="ff0000"/>
                </a:solidFill>
                <a:latin typeface="Calibri"/>
              </a:rPr>
              <a:t>durch Multiplikation mit einem Faktor von ca. 2,7 der sich daraus ergibt, dass neben CO</a:t>
            </a:r>
            <a:r>
              <a:rPr lang="de-AT" sz="1200" baseline="-25000">
                <a:solidFill>
                  <a:srgbClr val="ff0000"/>
                </a:solidFill>
                <a:latin typeface="Calibri"/>
              </a:rPr>
              <a:t>2</a:t>
            </a:r>
            <a:r>
              <a:rPr lang="de-AT" sz="1200">
                <a:solidFill>
                  <a:srgbClr val="ff0000"/>
                </a:solidFill>
                <a:latin typeface="Calibri"/>
              </a:rPr>
              <a:t> in großer Höhe noch andere Emissionen (wie Ozon, NOx, Kondensstreifen und daraus entstehende Zirruswolken….) klimawirksam sind</a:t>
            </a:r>
            <a:r>
              <a:rPr lang="de-AT" sz="1200" baseline="30000">
                <a:solidFill>
                  <a:srgbClr val="ff0000"/>
                </a:solidFill>
                <a:latin typeface="Calibri"/>
              </a:rPr>
              <a:t>3a)</a:t>
            </a:r>
            <a:r>
              <a:rPr lang="de-AT" sz="1200">
                <a:solidFill>
                  <a:srgbClr val="ff0000"/>
                </a:solidFill>
                <a:latin typeface="Calibri"/>
              </a:rPr>
              <a:t>.</a:t>
            </a:r>
            <a:r>
              <a:rPr lang="de-AT" sz="1200">
                <a:solidFill>
                  <a:srgbClr val="ff0000"/>
                </a:solidFill>
                <a:latin typeface="Calibri"/>
              </a:rPr>
              <a:t>
</a:t>
            </a:r>
            <a:r>
              <a:rPr lang="de-AT" sz="1200">
                <a:solidFill>
                  <a:srgbClr val="ff0000"/>
                </a:solidFill>
                <a:latin typeface="Calibri"/>
              </a:rPr>
              <a:t>
</a:t>
            </a:r>
            <a:r>
              <a:rPr lang="de-AT" sz="1200">
                <a:solidFill>
                  <a:srgbClr val="ff0000"/>
                </a:solidFill>
                <a:latin typeface="Calibri"/>
              </a:rPr>
              <a:t>2003…………………………………….1,38  mio t/a CO</a:t>
            </a:r>
            <a:r>
              <a:rPr lang="de-AT" sz="1200" baseline="-25000">
                <a:solidFill>
                  <a:srgbClr val="ff0000"/>
                </a:solidFill>
                <a:latin typeface="Calibri"/>
              </a:rPr>
              <a:t>2</a:t>
            </a:r>
            <a:r>
              <a:rPr lang="de-AT" sz="1200">
                <a:solidFill>
                  <a:srgbClr val="ff0000"/>
                </a:solidFill>
                <a:latin typeface="Calibri"/>
              </a:rPr>
              <a:t> …… x 2,7 = 3,7 mio t/a THG</a:t>
            </a:r>
            <a:r>
              <a:rPr lang="de-AT" sz="1200">
                <a:solidFill>
                  <a:srgbClr val="ff0000"/>
                </a:solidFill>
                <a:latin typeface="Calibri"/>
              </a:rPr>
              <a:t>
</a:t>
            </a:r>
            <a:r>
              <a:rPr lang="de-AT" sz="1200">
                <a:solidFill>
                  <a:srgbClr val="ff0000"/>
                </a:solidFill>
                <a:latin typeface="Calibri"/>
              </a:rPr>
              <a:t>2007…………………………………….2,05  mio t/a CO</a:t>
            </a:r>
            <a:r>
              <a:rPr lang="de-AT" sz="1200" baseline="-25000">
                <a:solidFill>
                  <a:srgbClr val="ff0000"/>
                </a:solidFill>
                <a:latin typeface="Calibri"/>
              </a:rPr>
              <a:t>2 </a:t>
            </a:r>
            <a:r>
              <a:rPr lang="de-AT" sz="1200">
                <a:solidFill>
                  <a:srgbClr val="ff0000"/>
                </a:solidFill>
                <a:latin typeface="Calibri"/>
              </a:rPr>
              <a:t>.......x 2,7 = 5,5 mio t/a THG</a:t>
            </a:r>
            <a:r>
              <a:rPr lang="de-AT" sz="1200">
                <a:solidFill>
                  <a:srgbClr val="ff0000"/>
                </a:solidFill>
                <a:latin typeface="Calibri"/>
              </a:rPr>
              <a:t>
</a:t>
            </a:r>
            <a:r>
              <a:rPr lang="de-AT" sz="1200">
                <a:solidFill>
                  <a:srgbClr val="ff0000"/>
                </a:solidFill>
                <a:latin typeface="Calibri"/>
              </a:rPr>
              <a:t>dazu kommt noch der (KFZ) Bodenverkehr, der 2003 mit 0,162 mio t/a angegeben war. Unter Annahme einer sehr moderaten Erhöhung</a:t>
            </a:r>
            <a:r>
              <a:rPr lang="de-AT" sz="1200" baseline="30000">
                <a:solidFill>
                  <a:srgbClr val="ff0000"/>
                </a:solidFill>
                <a:latin typeface="Calibri"/>
              </a:rPr>
              <a:t>4)</a:t>
            </a:r>
            <a:r>
              <a:rPr lang="de-AT" sz="1200">
                <a:solidFill>
                  <a:srgbClr val="ff0000"/>
                </a:solidFill>
                <a:latin typeface="Calibri"/>
              </a:rPr>
              <a:t> auf 0,185 mio t/a in 2007 ergibt sich: </a:t>
            </a:r>
            <a:r>
              <a:rPr lang="de-AT" sz="1200">
                <a:solidFill>
                  <a:srgbClr val="ff0000"/>
                </a:solidFill>
                <a:latin typeface="Calibri"/>
              </a:rPr>
              <a:t>
</a:t>
            </a:r>
            <a:r>
              <a:rPr b="1" lang="de-AT" sz="1200" u="sng">
                <a:solidFill>
                  <a:srgbClr val="ff0000"/>
                </a:solidFill>
                <a:latin typeface="Calibri"/>
              </a:rPr>
              <a:t>2007……………………......................................5,5 + 0,185 = 3,86 ≈ 5,7 mio t/a THG</a:t>
            </a:r>
            <a:endParaRPr/>
          </a:p>
          <a:p>
            <a:pPr>
              <a:lnSpc>
                <a:spcPct val="100000"/>
              </a:lnSpc>
            </a:pPr>
            <a:endParaRPr/>
          </a:p>
          <a:p>
            <a:pPr>
              <a:lnSpc>
                <a:spcPct val="100000"/>
              </a:lnSpc>
            </a:pPr>
            <a:endParaRPr/>
          </a:p>
          <a:p>
            <a:pPr>
              <a:lnSpc>
                <a:spcPct val="100000"/>
              </a:lnSpc>
            </a:pPr>
            <a:r>
              <a:rPr b="1" lang="de-AT" sz="1400" u="sng">
                <a:solidFill>
                  <a:srgbClr val="ff0000"/>
                </a:solidFill>
                <a:latin typeface="Calibri"/>
              </a:rPr>
              <a:t>c)Vorausschau auf  2025, LFZ, Planszenario * und Nullszenario*: </a:t>
            </a:r>
            <a:r>
              <a:rPr lang="de-AT" sz="1200">
                <a:solidFill>
                  <a:srgbClr val="ff0000"/>
                </a:solidFill>
                <a:latin typeface="Calibri"/>
              </a:rPr>
              <a:t>diese Abschätzungen folgen aus der Annahme, dass die Zunahmen bezogen auf 2003 um den gleichen Faktor erfolgen, wie die entsprechenden Zunahmen im LTO-Zyklus</a:t>
            </a:r>
            <a:r>
              <a:rPr lang="de-AT" sz="1200" baseline="30000">
                <a:solidFill>
                  <a:srgbClr val="ff0000"/>
                </a:solidFill>
                <a:latin typeface="Calibri"/>
              </a:rPr>
              <a:t>1,2)</a:t>
            </a:r>
            <a:r>
              <a:rPr lang="de-AT" sz="1200">
                <a:solidFill>
                  <a:srgbClr val="ff0000"/>
                </a:solidFill>
                <a:latin typeface="Calibri"/>
              </a:rPr>
              <a:t>, nämlich um die Faktoren 1,73 und 2,77.</a:t>
            </a:r>
            <a:r>
              <a:rPr lang="de-AT" sz="1200">
                <a:solidFill>
                  <a:srgbClr val="ff0000"/>
                </a:solidFill>
                <a:latin typeface="Calibri"/>
              </a:rPr>
              <a:t>
</a:t>
            </a:r>
            <a:r>
              <a:rPr lang="de-AT" sz="1200">
                <a:solidFill>
                  <a:srgbClr val="ff0000"/>
                </a:solidFill>
                <a:latin typeface="Calibri"/>
              </a:rPr>
              <a:t>
</a:t>
            </a:r>
            <a:r>
              <a:rPr lang="de-AT" sz="1200">
                <a:solidFill>
                  <a:srgbClr val="ff0000"/>
                </a:solidFill>
                <a:latin typeface="Calibri"/>
              </a:rPr>
              <a:t>Planszenario: 2025 (LFZ)……………….1,38 x 2,77 = 3,82 mio t/a CO</a:t>
            </a:r>
            <a:r>
              <a:rPr lang="de-AT" sz="1200" baseline="-25000">
                <a:solidFill>
                  <a:srgbClr val="ff0000"/>
                </a:solidFill>
                <a:latin typeface="Calibri"/>
              </a:rPr>
              <a:t>2 </a:t>
            </a:r>
            <a:r>
              <a:rPr lang="de-AT" sz="1200">
                <a:solidFill>
                  <a:srgbClr val="ff0000"/>
                </a:solidFill>
                <a:latin typeface="Calibri"/>
              </a:rPr>
              <a:t>………x2,7 = 10,3  mio t/a THG</a:t>
            </a:r>
            <a:r>
              <a:rPr lang="de-AT" sz="1200">
                <a:solidFill>
                  <a:srgbClr val="ff0000"/>
                </a:solidFill>
                <a:latin typeface="Calibri"/>
              </a:rPr>
              <a:t>
</a:t>
            </a:r>
            <a:r>
              <a:rPr lang="de-AT" sz="1200">
                <a:solidFill>
                  <a:srgbClr val="ff0000"/>
                </a:solidFill>
                <a:latin typeface="Calibri"/>
              </a:rPr>
              <a:t>dazugerechnet die THG aus KFZ Verkehr</a:t>
            </a:r>
            <a:r>
              <a:rPr lang="de-AT" sz="1200" baseline="30000">
                <a:solidFill>
                  <a:srgbClr val="ff0000"/>
                </a:solidFill>
                <a:latin typeface="Calibri"/>
              </a:rPr>
              <a:t>1) </a:t>
            </a:r>
            <a:r>
              <a:rPr lang="de-AT" sz="1200">
                <a:solidFill>
                  <a:srgbClr val="ff0000"/>
                </a:solidFill>
                <a:latin typeface="Calibri"/>
              </a:rPr>
              <a:t>ergibt insgesamt:</a:t>
            </a:r>
            <a:r>
              <a:rPr lang="de-AT" sz="1200">
                <a:solidFill>
                  <a:srgbClr val="ff0000"/>
                </a:solidFill>
                <a:latin typeface="Calibri"/>
              </a:rPr>
              <a:t>
</a:t>
            </a:r>
            <a:r>
              <a:rPr b="1" lang="de-AT" sz="1200" u="sng">
                <a:solidFill>
                  <a:srgbClr val="ff0000"/>
                </a:solidFill>
                <a:latin typeface="Calibri"/>
              </a:rPr>
              <a:t>Planszenario 2025……………………………………………………………………….10,3 + 0,343 = 10,6 mio t/a THG </a:t>
            </a:r>
            <a:r>
              <a:rPr lang="de-AT" sz="1200">
                <a:solidFill>
                  <a:srgbClr val="ff0000"/>
                </a:solidFill>
                <a:latin typeface="Calibri"/>
              </a:rPr>
              <a:t>(gerundet)</a:t>
            </a:r>
            <a:endParaRPr/>
          </a:p>
          <a:p>
            <a:pPr>
              <a:lnSpc>
                <a:spcPct val="100000"/>
              </a:lnSpc>
            </a:pPr>
            <a:endParaRPr/>
          </a:p>
          <a:p>
            <a:pPr>
              <a:lnSpc>
                <a:spcPct val="100000"/>
              </a:lnSpc>
            </a:pPr>
            <a:r>
              <a:rPr lang="de-AT" sz="1200">
                <a:solidFill>
                  <a:srgbClr val="ff0000"/>
                </a:solidFill>
                <a:latin typeface="Calibri"/>
              </a:rPr>
              <a:t>Nullszenario: 2025 (LFZ)……………….1,38 x 1,73 = 2,38 mio t/a CO</a:t>
            </a:r>
            <a:r>
              <a:rPr lang="de-AT" sz="1200" baseline="-25000">
                <a:solidFill>
                  <a:srgbClr val="ff0000"/>
                </a:solidFill>
                <a:latin typeface="Calibri"/>
              </a:rPr>
              <a:t>2 </a:t>
            </a:r>
            <a:r>
              <a:rPr lang="de-AT" sz="1200">
                <a:solidFill>
                  <a:srgbClr val="ff0000"/>
                </a:solidFill>
                <a:latin typeface="Calibri"/>
              </a:rPr>
              <a:t>…… x 2,7 = 6,4 mio t/a THG</a:t>
            </a:r>
            <a:r>
              <a:rPr lang="de-AT" sz="1200">
                <a:solidFill>
                  <a:srgbClr val="ff0000"/>
                </a:solidFill>
                <a:latin typeface="Calibri"/>
              </a:rPr>
              <a:t>
</a:t>
            </a:r>
            <a:r>
              <a:rPr lang="de-AT" sz="1200">
                <a:solidFill>
                  <a:srgbClr val="ff0000"/>
                </a:solidFill>
                <a:latin typeface="Calibri"/>
              </a:rPr>
              <a:t>dazugerechnet die THG aus KFZ Verkehr</a:t>
            </a:r>
            <a:r>
              <a:rPr lang="de-AT" sz="1200" baseline="30000">
                <a:solidFill>
                  <a:srgbClr val="ff0000"/>
                </a:solidFill>
                <a:latin typeface="Calibri"/>
              </a:rPr>
              <a:t>1) </a:t>
            </a:r>
            <a:r>
              <a:rPr lang="de-AT" sz="1200">
                <a:solidFill>
                  <a:srgbClr val="ff0000"/>
                </a:solidFill>
                <a:latin typeface="Calibri"/>
              </a:rPr>
              <a:t>ergibt insgesamt:</a:t>
            </a:r>
            <a:r>
              <a:rPr lang="de-AT" sz="1200">
                <a:solidFill>
                  <a:srgbClr val="ff0000"/>
                </a:solidFill>
                <a:latin typeface="Calibri"/>
              </a:rPr>
              <a:t>
</a:t>
            </a:r>
            <a:r>
              <a:rPr b="1" lang="de-AT" sz="1200" u="sng">
                <a:solidFill>
                  <a:srgbClr val="ff0000"/>
                </a:solidFill>
                <a:latin typeface="Calibri"/>
              </a:rPr>
              <a:t>Nullszenario 2025……………………………………………………………………….6,4 + 0,336 = 6,7 mio t/a THG </a:t>
            </a:r>
            <a:r>
              <a:rPr b="1" lang="de-AT" sz="1200">
                <a:solidFill>
                  <a:srgbClr val="ff0000"/>
                </a:solidFill>
                <a:latin typeface="Calibri"/>
              </a:rPr>
              <a:t>(</a:t>
            </a:r>
            <a:r>
              <a:rPr lang="de-AT" sz="1200">
                <a:solidFill>
                  <a:srgbClr val="ff0000"/>
                </a:solidFill>
                <a:latin typeface="Calibri"/>
              </a:rPr>
              <a:t>gerundet)</a:t>
            </a:r>
            <a:endParaRPr/>
          </a:p>
          <a:p>
            <a:pPr>
              <a:lnSpc>
                <a:spcPct val="100000"/>
              </a:lnSpc>
            </a:pPr>
            <a:endParaRPr/>
          </a:p>
          <a:p>
            <a:pPr>
              <a:lnSpc>
                <a:spcPct val="100000"/>
              </a:lnSpc>
            </a:pPr>
            <a:r>
              <a:rPr b="1" lang="de-AT" sz="1200" u="sng">
                <a:solidFill>
                  <a:srgbClr val="ff0000"/>
                </a:solidFill>
                <a:latin typeface="Calibri"/>
              </a:rPr>
              <a:t>Planszenario – Nullszenario 2025 …………………………………………………10,6 – 6,7 = 3,9  mio t/a THG……..für die 3. Piste alleine</a:t>
            </a:r>
            <a:endParaRPr/>
          </a:p>
          <a:p>
            <a:pPr>
              <a:lnSpc>
                <a:spcPct val="100000"/>
              </a:lnSpc>
            </a:pPr>
            <a:endParaRPr/>
          </a:p>
          <a:p>
            <a:pPr>
              <a:lnSpc>
                <a:spcPct val="100000"/>
              </a:lnSpc>
            </a:pPr>
            <a:r>
              <a:rPr lang="de-AT" sz="1200">
                <a:solidFill>
                  <a:srgbClr val="000000"/>
                </a:solidFill>
                <a:latin typeface="Calibri"/>
              </a:rPr>
              <a:t>……………………………………………</a:t>
            </a:r>
            <a:r>
              <a:rPr lang="de-AT" sz="1200">
                <a:solidFill>
                  <a:srgbClr val="000000"/>
                </a:solidFill>
                <a:latin typeface="Calibri"/>
              </a:rPr>
              <a:t>.</a:t>
            </a:r>
            <a:endParaRPr/>
          </a:p>
          <a:p>
            <a:pPr>
              <a:lnSpc>
                <a:spcPct val="100000"/>
              </a:lnSpc>
            </a:pPr>
            <a:r>
              <a:rPr lang="de-AT" sz="1200">
                <a:solidFill>
                  <a:srgbClr val="000000"/>
                </a:solidFill>
                <a:latin typeface="Calibri"/>
              </a:rPr>
              <a:t>*) Planszenario inkludiert die 3. Piste, Nullszenario ist die voraussichtliche Weiterentwicklung des Flughafens ohne 3.Piste.</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467640" y="980640"/>
            <a:ext cx="8496720" cy="4593240"/>
          </a:xfrm>
          <a:prstGeom prst="rect">
            <a:avLst/>
          </a:prstGeom>
          <a:noFill/>
          <a:ln>
            <a:noFill/>
          </a:ln>
        </p:spPr>
        <p:txBody>
          <a:bodyPr lIns="90000" rIns="90000" tIns="45000" bIns="45000"/>
          <a:p>
            <a:pPr>
              <a:lnSpc>
                <a:spcPct val="100000"/>
              </a:lnSpc>
            </a:pPr>
            <a:r>
              <a:rPr lang="de-AT" sz="1400">
                <a:solidFill>
                  <a:srgbClr val="000000"/>
                </a:solidFill>
                <a:latin typeface="Calibri"/>
              </a:rPr>
              <a:t>Quellennachweis:</a:t>
            </a:r>
            <a:endParaRPr/>
          </a:p>
          <a:p>
            <a:pPr>
              <a:lnSpc>
                <a:spcPct val="100000"/>
              </a:lnSpc>
            </a:pPr>
            <a:endParaRPr/>
          </a:p>
          <a:p>
            <a:pPr>
              <a:lnSpc>
                <a:spcPct val="100000"/>
              </a:lnSpc>
            </a:pPr>
            <a:r>
              <a:rPr lang="de-AT" sz="1200">
                <a:solidFill>
                  <a:srgbClr val="000000"/>
                </a:solidFill>
                <a:latin typeface="Calibri"/>
              </a:rPr>
              <a:t>1.) UVE, Einreichunterlagen zur 3. Piste, Fachbeitrag Klima; Revision01, S34, Tab.3  und UVE, Einreichunterlagen zur 3. Piste, Fachbeitrag Klima, Revision05, ergänzende Unterlagen, Juli 2010.</a:t>
            </a:r>
            <a:endParaRPr/>
          </a:p>
          <a:p>
            <a:pPr>
              <a:lnSpc>
                <a:spcPct val="100000"/>
              </a:lnSpc>
            </a:pPr>
            <a:endParaRPr/>
          </a:p>
          <a:p>
            <a:pPr>
              <a:lnSpc>
                <a:spcPct val="100000"/>
              </a:lnSpc>
            </a:pPr>
            <a:r>
              <a:rPr lang="de-AT" sz="1200">
                <a:solidFill>
                  <a:srgbClr val="000000"/>
                </a:solidFill>
                <a:latin typeface="Calibri"/>
              </a:rPr>
              <a:t>2.) Diese Annahme erfolgt, da der Flughafen keine Vorausschau auf seine gesamten Klimaemissionen macht, die sich auf Grund der getankten Mengen Treibstoff (Kerosin, Diesel) ergeben. Die Annahme der Proportionalität zu LTO (Landing and Take-Off) ist eher als „konservativ“ zu betrachten, da der Trend zu weiteren Destinationen geht.</a:t>
            </a:r>
            <a:endParaRPr/>
          </a:p>
          <a:p>
            <a:pPr>
              <a:lnSpc>
                <a:spcPct val="100000"/>
              </a:lnSpc>
            </a:pPr>
            <a:endParaRPr/>
          </a:p>
          <a:p>
            <a:pPr>
              <a:lnSpc>
                <a:spcPct val="100000"/>
              </a:lnSpc>
            </a:pPr>
            <a:r>
              <a:rPr lang="de-AT" sz="1200">
                <a:solidFill>
                  <a:srgbClr val="000000"/>
                </a:solidFill>
                <a:latin typeface="Calibri"/>
              </a:rPr>
              <a:t>3.) Berechnung mit Daten von F. Joos et al.: Carbon dioxide and climate impulse response functions for the computation of greenhouse gas metrics: a multi-model analysis, Atmos. Chem. Phys., 13, 2793 – 2825, doi:10.5194/acp13-2793, 2013.</a:t>
            </a:r>
            <a:endParaRPr/>
          </a:p>
          <a:p>
            <a:pPr>
              <a:lnSpc>
                <a:spcPct val="100000"/>
              </a:lnSpc>
            </a:pPr>
            <a:r>
              <a:rPr lang="de-AT" sz="1200">
                <a:solidFill>
                  <a:srgbClr val="000000"/>
                </a:solidFill>
                <a:latin typeface="Calibri"/>
              </a:rPr>
              <a:t>Aviation radiative forcing components in 2005. Meeting the UK aviation target-options for reducing emissions to 2050, pg.21, Executive summary  und Lee, Fahey et. al.,</a:t>
            </a:r>
            <a:r>
              <a:rPr i="1" lang="de-AT" sz="1200">
                <a:solidFill>
                  <a:srgbClr val="000000"/>
                </a:solidFill>
                <a:latin typeface="Calibri"/>
              </a:rPr>
              <a:t> Aviation and global climate change in the 21</a:t>
            </a:r>
            <a:r>
              <a:rPr i="1" lang="de-AT" sz="1200" baseline="30000">
                <a:solidFill>
                  <a:srgbClr val="000000"/>
                </a:solidFill>
                <a:latin typeface="Calibri"/>
              </a:rPr>
              <a:t>st</a:t>
            </a:r>
            <a:r>
              <a:rPr i="1" lang="de-AT" sz="1200">
                <a:solidFill>
                  <a:srgbClr val="000000"/>
                </a:solidFill>
                <a:latin typeface="Calibri"/>
              </a:rPr>
              <a:t> century, </a:t>
            </a:r>
            <a:r>
              <a:rPr lang="de-AT" sz="1200">
                <a:solidFill>
                  <a:srgbClr val="000000"/>
                </a:solidFill>
                <a:latin typeface="Calibri"/>
              </a:rPr>
              <a:t>Atmospheric Environment XXX: 1-18, 2009 und  IPCC 2013, WGI F. Joos et al.: Carbon dioxide and climate impulse response functions for the computation of greenhouse gas metrics: a multi-model analysis, Atmos. Chem. Phys., 13, 2793 – 2825, doi:10.5194/acp13-2793, 2013.</a:t>
            </a:r>
            <a:endParaRPr/>
          </a:p>
          <a:p>
            <a:pPr>
              <a:lnSpc>
                <a:spcPct val="100000"/>
              </a:lnSpc>
            </a:pPr>
            <a:endParaRPr/>
          </a:p>
          <a:p>
            <a:pPr>
              <a:lnSpc>
                <a:spcPct val="100000"/>
              </a:lnSpc>
            </a:pPr>
            <a:r>
              <a:rPr lang="de-AT" sz="1200">
                <a:solidFill>
                  <a:srgbClr val="ff0000"/>
                </a:solidFill>
                <a:latin typeface="Calibri"/>
              </a:rPr>
              <a:t>3a.) Quellennachweis für Faktor 2,7</a:t>
            </a:r>
            <a:endParaRPr/>
          </a:p>
          <a:p>
            <a:pPr>
              <a:lnSpc>
                <a:spcPct val="100000"/>
              </a:lnSpc>
            </a:pPr>
            <a:endParaRPr/>
          </a:p>
          <a:p>
            <a:pPr>
              <a:lnSpc>
                <a:spcPct val="100000"/>
              </a:lnSpc>
            </a:pPr>
            <a:r>
              <a:rPr lang="de-AT" sz="1200">
                <a:solidFill>
                  <a:srgbClr val="000000"/>
                </a:solidFill>
                <a:latin typeface="Calibri"/>
              </a:rPr>
              <a:t>4.) Der Flughafen macht keine Angaben für KFZ in 2007. Seine Angaben , was das schon vergangene Jahr 2003 betrifft, haben sich zwischen Revision0 und Revision5 um einen Faktor von über 1000 erhöht, was das Vertrauen in die Angaben des Flughafens nicht erhöht! Hier wurde eine sehr moderate Annahme für die Zunahme von 2003 auf 2007 gemacht. In Anbetracht der viel größeren Zahl für die LFZ spielen aber KFZ kaum eine Rolle.</a:t>
            </a:r>
            <a:endParaRPr/>
          </a:p>
          <a:p>
            <a:pPr>
              <a:lnSpc>
                <a:spcPct val="100000"/>
              </a:lnSpc>
            </a:pPr>
            <a:endParaRPr/>
          </a:p>
          <a:p>
            <a:pPr>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81" name="Picture 2" descr=""/>
          <p:cNvPicPr/>
          <p:nvPr/>
        </p:nvPicPr>
        <p:blipFill>
          <a:blip r:embed="rId1"/>
          <a:stretch>
            <a:fillRect/>
          </a:stretch>
        </p:blipFill>
        <p:spPr>
          <a:xfrm>
            <a:off x="-27720" y="260640"/>
            <a:ext cx="5390640" cy="3881520"/>
          </a:xfrm>
          <a:prstGeom prst="rect">
            <a:avLst/>
          </a:prstGeom>
          <a:ln>
            <a:noFill/>
          </a:ln>
        </p:spPr>
      </p:pic>
      <p:sp>
        <p:nvSpPr>
          <p:cNvPr id="82" name="CustomShape 1"/>
          <p:cNvSpPr/>
          <p:nvPr/>
        </p:nvSpPr>
        <p:spPr>
          <a:xfrm>
            <a:off x="467640" y="4221000"/>
            <a:ext cx="8352720" cy="639000"/>
          </a:xfrm>
          <a:prstGeom prst="rect">
            <a:avLst/>
          </a:prstGeom>
          <a:noFill/>
          <a:ln>
            <a:noFill/>
          </a:ln>
        </p:spPr>
        <p:txBody>
          <a:bodyPr lIns="90000" rIns="90000" tIns="45000" bIns="45000"/>
          <a:p>
            <a:pPr>
              <a:lnSpc>
                <a:spcPct val="100000"/>
              </a:lnSpc>
            </a:pPr>
            <a:r>
              <a:rPr lang="de-AT">
                <a:solidFill>
                  <a:srgbClr val="000000"/>
                </a:solidFill>
                <a:latin typeface="Calibri"/>
              </a:rPr>
              <a:t>Zunahme 2003 – 2025, Nullszenario, LFZ: fn = 1,73</a:t>
            </a:r>
            <a:endParaRPr/>
          </a:p>
          <a:p>
            <a:pPr>
              <a:lnSpc>
                <a:spcPct val="100000"/>
              </a:lnSpc>
            </a:pPr>
            <a:r>
              <a:rPr lang="de-AT">
                <a:solidFill>
                  <a:srgbClr val="000000"/>
                </a:solidFill>
                <a:latin typeface="Calibri"/>
              </a:rPr>
              <a:t>Zunahme 2003 – 2025, Planszenario, LFZ: fp = 2,77</a:t>
            </a:r>
            <a:endParaRPr/>
          </a:p>
        </p:txBody>
      </p:sp>
      <p:sp>
        <p:nvSpPr>
          <p:cNvPr id="83" name="CustomShape 2"/>
          <p:cNvSpPr/>
          <p:nvPr/>
        </p:nvSpPr>
        <p:spPr>
          <a:xfrm>
            <a:off x="5004000" y="2853000"/>
            <a:ext cx="3960000" cy="303480"/>
          </a:xfrm>
          <a:prstGeom prst="rect">
            <a:avLst/>
          </a:prstGeom>
          <a:noFill/>
          <a:ln>
            <a:noFill/>
          </a:ln>
        </p:spPr>
        <p:txBody>
          <a:bodyPr lIns="90000" rIns="90000" tIns="45000" bIns="45000"/>
          <a:p>
            <a:pPr>
              <a:lnSpc>
                <a:spcPct val="100000"/>
              </a:lnSpc>
            </a:pPr>
            <a:r>
              <a:rPr lang="de-AT" sz="1400">
                <a:solidFill>
                  <a:srgbClr val="000000"/>
                </a:solidFill>
                <a:latin typeface="Calibri"/>
              </a:rPr>
              <a:t>Umrechnung: Nullsz. KFZ:  920.9t/d = 336,13kt/a</a:t>
            </a:r>
            <a:endParaRPr/>
          </a:p>
        </p:txBody>
      </p:sp>
      <p:sp>
        <p:nvSpPr>
          <p:cNvPr id="84" name="CustomShape 3"/>
          <p:cNvSpPr/>
          <p:nvPr/>
        </p:nvSpPr>
        <p:spPr>
          <a:xfrm>
            <a:off x="5796000" y="548640"/>
            <a:ext cx="2736000" cy="577080"/>
          </a:xfrm>
          <a:prstGeom prst="rect">
            <a:avLst/>
          </a:prstGeom>
          <a:noFill/>
          <a:ln>
            <a:noFill/>
          </a:ln>
        </p:spPr>
        <p:txBody>
          <a:bodyPr lIns="90000" rIns="90000" tIns="45000" bIns="45000"/>
          <a:p>
            <a:pPr>
              <a:lnSpc>
                <a:spcPct val="100000"/>
              </a:lnSpc>
            </a:pPr>
            <a:r>
              <a:rPr lang="de-AT" sz="1600" u="sng">
                <a:solidFill>
                  <a:srgbClr val="000000"/>
                </a:solidFill>
                <a:latin typeface="Calibri"/>
              </a:rPr>
              <a:t>Aus den Einreichunterlagen der FWAG</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